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oboto"/>
      <p:regular r:id="rId29"/>
      <p:bold r:id="rId30"/>
      <p:italic r:id="rId31"/>
      <p:boldItalic r:id="rId32"/>
    </p:embeddedFont>
    <p:embeddedFont>
      <p:font typeface="Nunito"/>
      <p:regular r:id="rId33"/>
      <p:bold r:id="rId34"/>
      <p:italic r:id="rId35"/>
      <p:boldItalic r:id="rId36"/>
    </p:embeddedFont>
    <p:embeddedFont>
      <p:font typeface="Maven Pro"/>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32ED39C-6456-42CE-99CC-F7BA2A54590B}">
  <a:tblStyle styleId="{332ED39C-6456-42CE-99CC-F7BA2A54590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33" Type="http://schemas.openxmlformats.org/officeDocument/2006/relationships/font" Target="fonts/Nunito-regular.fntdata"/><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35" Type="http://schemas.openxmlformats.org/officeDocument/2006/relationships/font" Target="fonts/Nunito-italic.fntdata"/><Relationship Id="rId12" Type="http://schemas.openxmlformats.org/officeDocument/2006/relationships/slide" Target="slides/slide6.xml"/><Relationship Id="rId34" Type="http://schemas.openxmlformats.org/officeDocument/2006/relationships/font" Target="fonts/Nunito-bold.fntdata"/><Relationship Id="rId15" Type="http://schemas.openxmlformats.org/officeDocument/2006/relationships/slide" Target="slides/slide9.xml"/><Relationship Id="rId37" Type="http://schemas.openxmlformats.org/officeDocument/2006/relationships/font" Target="fonts/MavenPro-regular.fntdata"/><Relationship Id="rId14" Type="http://schemas.openxmlformats.org/officeDocument/2006/relationships/slide" Target="slides/slide8.xml"/><Relationship Id="rId36" Type="http://schemas.openxmlformats.org/officeDocument/2006/relationships/font" Target="fonts/Nunito-boldItalic.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MavenPro-bold.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jpg>
</file>

<file path=ppt/media/image13.jpg>
</file>

<file path=ppt/media/image14.jpg>
</file>

<file path=ppt/media/image15.gif>
</file>

<file path=ppt/media/image2.jpg>
</file>

<file path=ppt/media/image3.jp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Google Shape;405;g3a99bcd50b_3_6: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6" name="Google Shape;406;g3a99bcd50b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Shon</a:t>
            </a:r>
            <a:endParaRPr/>
          </a:p>
          <a:p>
            <a:pPr indent="-298450" lvl="0" marL="457200" rtl="0">
              <a:spcBef>
                <a:spcPts val="0"/>
              </a:spcBef>
              <a:spcAft>
                <a:spcPts val="0"/>
              </a:spcAft>
              <a:buSzPts val="1100"/>
              <a:buChar char="●"/>
            </a:pPr>
            <a:r>
              <a:rPr lang="en"/>
              <a:t>Tokenizing is breaking up comments into words in order to push them into our NLP steps and models</a:t>
            </a:r>
            <a:endParaRPr/>
          </a:p>
          <a:p>
            <a:pPr indent="-298450" lvl="0" marL="457200" rtl="0">
              <a:spcBef>
                <a:spcPts val="0"/>
              </a:spcBef>
              <a:spcAft>
                <a:spcPts val="0"/>
              </a:spcAft>
              <a:buSzPts val="1100"/>
              <a:buChar char="●"/>
            </a:pPr>
            <a:r>
              <a:rPr lang="en"/>
              <a:t>Lemmatization reduces words to their lemma (women → woman and better → good)</a:t>
            </a:r>
            <a:endParaRPr/>
          </a:p>
          <a:p>
            <a:pPr indent="-298450" lvl="0" marL="457200" rtl="0">
              <a:spcBef>
                <a:spcPts val="0"/>
              </a:spcBef>
              <a:spcAft>
                <a:spcPts val="0"/>
              </a:spcAft>
              <a:buSzPts val="1100"/>
              <a:buChar char="●"/>
            </a:pPr>
            <a:r>
              <a:rPr lang="en"/>
              <a:t>Stemming reducing words from inflected form to stem (working → work)</a:t>
            </a:r>
            <a:endParaRPr/>
          </a:p>
          <a:p>
            <a:pPr indent="-298450" lvl="0" marL="457200" rtl="0">
              <a:spcBef>
                <a:spcPts val="0"/>
              </a:spcBef>
              <a:spcAft>
                <a:spcPts val="0"/>
              </a:spcAft>
              <a:buSzPts val="1100"/>
              <a:buChar char="●"/>
            </a:pPr>
            <a:r>
              <a:rPr lang="en"/>
              <a:t>TF-IDF computes a weight which represents the importance of a term inside a document</a:t>
            </a:r>
            <a:endParaRPr/>
          </a:p>
          <a:p>
            <a:pPr indent="0" lvl="0" marL="0" rtl="0">
              <a:spcBef>
                <a:spcPts val="0"/>
              </a:spcBef>
              <a:spcAft>
                <a:spcPts val="0"/>
              </a:spcAft>
              <a:buNone/>
            </a:pPr>
            <a:r>
              <a:t/>
            </a:r>
            <a:endParaRPr/>
          </a:p>
          <a:p>
            <a:pPr indent="0" lvl="0" marL="0" rtl="0">
              <a:spcBef>
                <a:spcPts val="0"/>
              </a:spcBef>
              <a:spcAft>
                <a:spcPts val="0"/>
              </a:spcAft>
              <a:buNone/>
            </a:pPr>
            <a:r>
              <a:rPr lang="en"/>
              <a:t>*** Fix transformations</a:t>
            </a:r>
            <a:endParaRPr/>
          </a:p>
          <a:p>
            <a:pPr indent="0" lvl="0" marL="0">
              <a:spcBef>
                <a:spcPts val="0"/>
              </a:spcBef>
              <a:spcAft>
                <a:spcPts val="0"/>
              </a:spcAft>
              <a:buNone/>
            </a:pPr>
            <a:r>
              <a:t/>
            </a:r>
            <a:endParaRPr/>
          </a:p>
          <a:p>
            <a:pPr indent="0" lvl="0" marL="0">
              <a:spcBef>
                <a:spcPts val="0"/>
              </a:spcBef>
              <a:spcAft>
                <a:spcPts val="0"/>
              </a:spcAft>
              <a:buNone/>
            </a:pPr>
            <a:r>
              <a:t/>
            </a:r>
            <a:endParaRPr/>
          </a:p>
          <a:p>
            <a:pPr indent="-298450" lvl="0" marL="457200" rtl="0">
              <a:spcBef>
                <a:spcPts val="0"/>
              </a:spcBef>
              <a:spcAft>
                <a:spcPts val="0"/>
              </a:spcAft>
              <a:buSzPts val="1100"/>
              <a:buChar char="●"/>
            </a:pPr>
            <a:r>
              <a:rPr lang="en">
                <a:latin typeface="Georgia"/>
                <a:ea typeface="Georgia"/>
                <a:cs typeface="Georgia"/>
                <a:sym typeface="Georgia"/>
              </a:rPr>
              <a:t>TF(t) = (Number of times term t appears in a document) / (Total number of terms in the document)</a:t>
            </a:r>
            <a:endParaRPr>
              <a:latin typeface="Georgia"/>
              <a:ea typeface="Georgia"/>
              <a:cs typeface="Georgia"/>
              <a:sym typeface="Georgia"/>
            </a:endParaRPr>
          </a:p>
          <a:p>
            <a:pPr indent="-298450" lvl="0" marL="457200" rtl="0">
              <a:spcBef>
                <a:spcPts val="0"/>
              </a:spcBef>
              <a:spcAft>
                <a:spcPts val="0"/>
              </a:spcAft>
              <a:buSzPts val="1100"/>
              <a:buFont typeface="Georgia"/>
              <a:buChar char="●"/>
            </a:pPr>
            <a:r>
              <a:rPr lang="en">
                <a:latin typeface="Georgia"/>
                <a:ea typeface="Georgia"/>
                <a:cs typeface="Georgia"/>
                <a:sym typeface="Georgia"/>
              </a:rPr>
              <a:t>IDF(t) = log_e(Total number of documents / Number of documents with term t in it)</a:t>
            </a:r>
            <a:endParaRPr>
              <a:latin typeface="Georgia"/>
              <a:ea typeface="Georgia"/>
              <a:cs typeface="Georgia"/>
              <a:sym typeface="Georgia"/>
            </a:endParaRPr>
          </a:p>
          <a:p>
            <a:pPr indent="0" lvl="0" marL="0" rtl="0">
              <a:spcBef>
                <a:spcPts val="0"/>
              </a:spcBef>
              <a:spcAft>
                <a:spcPts val="0"/>
              </a:spcAft>
              <a:buNone/>
            </a:pPr>
            <a:r>
              <a:t/>
            </a:r>
            <a:endParaRPr>
              <a:latin typeface="Georgia"/>
              <a:ea typeface="Georgia"/>
              <a:cs typeface="Georgia"/>
              <a:sym typeface="Georgia"/>
            </a:endParaRPr>
          </a:p>
          <a:p>
            <a:pPr indent="0" lvl="0" marL="0" rtl="0">
              <a:spcBef>
                <a:spcPts val="0"/>
              </a:spcBef>
              <a:spcAft>
                <a:spcPts val="0"/>
              </a:spcAft>
              <a:buNone/>
            </a:pPr>
            <a:r>
              <a:t/>
            </a:r>
            <a:endParaRPr>
              <a:latin typeface="Georgia"/>
              <a:ea typeface="Georgia"/>
              <a:cs typeface="Georgia"/>
              <a:sym typeface="Georgia"/>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Google Shape;441;g3b76eaab32_3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2" name="Google Shape;442;g3b76eaab3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a:p>
            <a:pPr indent="0" lvl="0" marL="0" rtl="0">
              <a:spcBef>
                <a:spcPts val="0"/>
              </a:spcBef>
              <a:spcAft>
                <a:spcPts val="0"/>
              </a:spcAft>
              <a:buNone/>
            </a:pPr>
            <a:r>
              <a:rPr lang="en"/>
              <a:t>Shon</a:t>
            </a:r>
            <a:endParaRPr/>
          </a:p>
          <a:p>
            <a:pPr indent="-298450" lvl="0" marL="457200" rtl="0">
              <a:spcBef>
                <a:spcPts val="0"/>
              </a:spcBef>
              <a:spcAft>
                <a:spcPts val="0"/>
              </a:spcAft>
              <a:buSzPts val="1100"/>
              <a:buChar char="●"/>
            </a:pPr>
            <a:r>
              <a:rPr lang="en"/>
              <a:t>Tuning hyperparameters is tuning on the parameters that are not set when the model is fit, allowing for a better performance on the task at hand</a:t>
            </a:r>
            <a:endParaRPr/>
          </a:p>
          <a:p>
            <a:pPr indent="-298450" lvl="0" marL="457200" rtl="0">
              <a:spcBef>
                <a:spcPts val="0"/>
              </a:spcBef>
              <a:spcAft>
                <a:spcPts val="0"/>
              </a:spcAft>
              <a:buSzPts val="1100"/>
              <a:buChar char="●"/>
            </a:pPr>
            <a:r>
              <a:rPr lang="en"/>
              <a:t>Cross Validation is used to assess the predictive performance of the models and and to judge how they perform outside the training data</a:t>
            </a:r>
            <a:endParaRPr/>
          </a:p>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Google Shape;448;g3ac92d55e7_0_171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9" name="Google Shape;449;g3ac92d55e7_0_1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t>Andie</a:t>
            </a:r>
            <a:endParaRPr b="1"/>
          </a:p>
          <a:p>
            <a:pPr indent="-298450" lvl="0" marL="457200" rtl="0">
              <a:spcBef>
                <a:spcPts val="0"/>
              </a:spcBef>
              <a:spcAft>
                <a:spcPts val="0"/>
              </a:spcAft>
              <a:buSzPts val="1100"/>
              <a:buChar char="●"/>
            </a:pPr>
            <a:r>
              <a:rPr lang="en"/>
              <a:t>Using a mixture of training and testing techniques</a:t>
            </a:r>
            <a:endParaRPr/>
          </a:p>
          <a:p>
            <a:pPr indent="-298450" lvl="0" marL="457200" rtl="0">
              <a:spcBef>
                <a:spcPts val="0"/>
              </a:spcBef>
              <a:spcAft>
                <a:spcPts val="0"/>
              </a:spcAft>
              <a:buSzPts val="1100"/>
              <a:buChar char="●"/>
            </a:pPr>
            <a:r>
              <a:rPr lang="en"/>
              <a:t>Train on just youtube videos &amp; test with youtube video</a:t>
            </a:r>
            <a:endParaRPr/>
          </a:p>
          <a:p>
            <a:pPr indent="-298450" lvl="0" marL="457200" rtl="0">
              <a:spcBef>
                <a:spcPts val="0"/>
              </a:spcBef>
              <a:spcAft>
                <a:spcPts val="0"/>
              </a:spcAft>
              <a:buSzPts val="1100"/>
              <a:buChar char="●"/>
            </a:pPr>
            <a:r>
              <a:rPr lang="en"/>
              <a:t>Train on all social media text data &amp; test with youtube video</a:t>
            </a:r>
            <a:endParaRPr/>
          </a:p>
          <a:p>
            <a:pPr indent="-298450" lvl="0" marL="457200" rtl="0">
              <a:spcBef>
                <a:spcPts val="0"/>
              </a:spcBef>
              <a:spcAft>
                <a:spcPts val="0"/>
              </a:spcAft>
              <a:buSzPts val="1100"/>
              <a:buChar char="●"/>
            </a:pPr>
            <a:r>
              <a:rPr lang="en"/>
              <a:t>Test with one video or train and test with mixture</a:t>
            </a:r>
            <a:endParaRPr/>
          </a:p>
          <a:p>
            <a:pPr indent="0" lvl="0" marL="0" rtl="0">
              <a:spcBef>
                <a:spcPts val="0"/>
              </a:spcBef>
              <a:spcAft>
                <a:spcPts val="0"/>
              </a:spcAft>
              <a:buNone/>
            </a:pPr>
            <a:r>
              <a:t/>
            </a:r>
            <a:endParaRPr/>
          </a:p>
          <a:p>
            <a:pPr indent="0" lvl="0" marL="0" rtl="0">
              <a:spcBef>
                <a:spcPts val="0"/>
              </a:spcBef>
              <a:spcAft>
                <a:spcPts val="0"/>
              </a:spcAft>
              <a:buNone/>
            </a:pPr>
            <a:r>
              <a:rPr lang="en"/>
              <a:t>Precision: What proportion of positive identifications was actually correct?</a:t>
            </a:r>
            <a:endParaRPr/>
          </a:p>
          <a:p>
            <a:pPr indent="0" lvl="0" marL="0">
              <a:spcBef>
                <a:spcPts val="0"/>
              </a:spcBef>
              <a:spcAft>
                <a:spcPts val="0"/>
              </a:spcAft>
              <a:buNone/>
            </a:pPr>
            <a:r>
              <a:rPr lang="en"/>
              <a:t>Recall: What proportion of actual positives was identified correctly?</a:t>
            </a:r>
            <a:endParaRPr/>
          </a:p>
          <a:p>
            <a:pPr indent="0" lvl="0" marL="0">
              <a:spcBef>
                <a:spcPts val="0"/>
              </a:spcBef>
              <a:spcAft>
                <a:spcPts val="0"/>
              </a:spcAft>
              <a:buNone/>
            </a:pPr>
            <a:r>
              <a:t/>
            </a:r>
            <a:endParaRPr/>
          </a:p>
          <a:p>
            <a:pPr indent="0" lvl="0" marL="0" rtl="0">
              <a:spcBef>
                <a:spcPts val="0"/>
              </a:spcBef>
              <a:spcAft>
                <a:spcPts val="0"/>
              </a:spcAft>
              <a:buNone/>
            </a:pPr>
            <a:r>
              <a:rPr lang="en"/>
              <a:t>Using Twitter and blog data decreased the accuracy, precision, and recall of the models overall, so we ended up scrapping the twitter and social media data and just using YouTube data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7" name="Shape 457"/>
        <p:cNvGrpSpPr/>
        <p:nvPr/>
      </p:nvGrpSpPr>
      <p:grpSpPr>
        <a:xfrm>
          <a:off x="0" y="0"/>
          <a:ext cx="0" cy="0"/>
          <a:chOff x="0" y="0"/>
          <a:chExt cx="0" cy="0"/>
        </a:xfrm>
      </p:grpSpPr>
      <p:sp>
        <p:nvSpPr>
          <p:cNvPr id="458" name="Google Shape;458;g3ac92d55e7_0_169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9" name="Google Shape;459;g3ac92d55e7_0_1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a:t>Andie</a:t>
            </a:r>
            <a:endParaRPr b="1"/>
          </a:p>
          <a:p>
            <a:pPr indent="0" lvl="0" marL="0">
              <a:spcBef>
                <a:spcPts val="0"/>
              </a:spcBef>
              <a:spcAft>
                <a:spcPts val="0"/>
              </a:spcAft>
              <a:buNone/>
            </a:pPr>
            <a:r>
              <a:t/>
            </a:r>
            <a:endParaRPr b="1"/>
          </a:p>
          <a:p>
            <a:pPr indent="0" lvl="0" marL="0">
              <a:spcBef>
                <a:spcPts val="0"/>
              </a:spcBef>
              <a:spcAft>
                <a:spcPts val="0"/>
              </a:spcAft>
              <a:buNone/>
            </a:pPr>
            <a:r>
              <a:rPr b="1" lang="en"/>
              <a:t>Relatively user- friendly application for content creators to examine the sentiment of comments on their videos</a:t>
            </a:r>
            <a:endParaRPr b="1"/>
          </a:p>
          <a:p>
            <a:pPr indent="0" lvl="0" marL="0">
              <a:spcBef>
                <a:spcPts val="0"/>
              </a:spcBef>
              <a:spcAft>
                <a:spcPts val="0"/>
              </a:spcAft>
              <a:buNone/>
            </a:pPr>
            <a:r>
              <a:rPr b="1" lang="en"/>
              <a:t>The word cloud shows a quick overview of what words and topics are being mentioned and how they play in to the ratios</a:t>
            </a:r>
            <a:endParaRPr b="1"/>
          </a:p>
          <a:p>
            <a:pPr indent="0" lvl="0" marL="0">
              <a:spcBef>
                <a:spcPts val="0"/>
              </a:spcBef>
              <a:spcAft>
                <a:spcPts val="0"/>
              </a:spcAft>
              <a:buNone/>
            </a:pPr>
            <a:r>
              <a:rPr b="1" lang="en"/>
              <a:t>Pie: ratio of sentiments present</a:t>
            </a:r>
            <a:endParaRPr b="1"/>
          </a:p>
          <a:p>
            <a:pPr indent="0" lvl="0" marL="0">
              <a:spcBef>
                <a:spcPts val="0"/>
              </a:spcBef>
              <a:spcAft>
                <a:spcPts val="0"/>
              </a:spcAft>
              <a:buNone/>
            </a:pPr>
            <a:r>
              <a:rPr b="1" lang="en"/>
              <a:t>What words are being used the most</a:t>
            </a:r>
            <a:endParaRPr b="1"/>
          </a:p>
          <a:p>
            <a:pPr indent="0" lvl="0" marL="0">
              <a:spcBef>
                <a:spcPts val="0"/>
              </a:spcBef>
              <a:spcAft>
                <a:spcPts val="0"/>
              </a:spcAft>
              <a:buNone/>
            </a:pPr>
            <a:r>
              <a:rPr b="1" lang="en"/>
              <a:t>Examine a few comments by eye</a:t>
            </a:r>
            <a:endParaRPr b="1"/>
          </a:p>
          <a:p>
            <a:pPr indent="0" lvl="0" marL="0">
              <a:spcBef>
                <a:spcPts val="0"/>
              </a:spcBef>
              <a:spcAft>
                <a:spcPts val="0"/>
              </a:spcAft>
              <a:buNone/>
            </a:pPr>
            <a:r>
              <a:rPr b="1" lang="en"/>
              <a:t>Application uses a user-entered video through the URL</a:t>
            </a:r>
            <a:endParaRPr b="1"/>
          </a:p>
          <a:p>
            <a:pPr indent="0" lvl="0" marL="0">
              <a:spcBef>
                <a:spcPts val="0"/>
              </a:spcBef>
              <a:spcAft>
                <a:spcPts val="0"/>
              </a:spcAft>
              <a:buNone/>
            </a:pPr>
            <a:r>
              <a:t/>
            </a:r>
            <a:endParaRPr b="1"/>
          </a:p>
          <a:p>
            <a:pPr indent="0" lvl="0" marL="0">
              <a:spcBef>
                <a:spcPts val="0"/>
              </a:spcBef>
              <a:spcAft>
                <a:spcPts val="0"/>
              </a:spcAft>
              <a:buNone/>
            </a:pPr>
            <a:r>
              <a:t/>
            </a:r>
            <a:endParaRPr b="1"/>
          </a:p>
          <a:p>
            <a:pPr indent="0" lvl="0" marL="0">
              <a:spcBef>
                <a:spcPts val="0"/>
              </a:spcBef>
              <a:spcAft>
                <a:spcPts val="0"/>
              </a:spcAft>
              <a:buNone/>
            </a:pPr>
            <a:r>
              <a:t/>
            </a:r>
            <a:endParaRPr b="1"/>
          </a:p>
          <a:p>
            <a:pPr indent="-298450" lvl="0" marL="457200" rtl="0">
              <a:spcBef>
                <a:spcPts val="0"/>
              </a:spcBef>
              <a:spcAft>
                <a:spcPts val="0"/>
              </a:spcAft>
              <a:buSzPts val="1100"/>
              <a:buChar char="●"/>
            </a:pPr>
            <a:r>
              <a:rPr b="1" lang="en"/>
              <a:t>Fix missing rows</a:t>
            </a:r>
            <a:endParaRPr b="1"/>
          </a:p>
          <a:p>
            <a:pPr indent="0" lvl="0" marL="0" rtl="0">
              <a:spcBef>
                <a:spcPts val="0"/>
              </a:spcBef>
              <a:spcAft>
                <a:spcPts val="0"/>
              </a:spcAft>
              <a:buNone/>
            </a:pPr>
            <a:r>
              <a:t/>
            </a:r>
            <a:endParaRPr b="1"/>
          </a:p>
          <a:p>
            <a:pPr indent="-298450" lvl="0" marL="457200" rtl="0">
              <a:spcBef>
                <a:spcPts val="0"/>
              </a:spcBef>
              <a:spcAft>
                <a:spcPts val="0"/>
              </a:spcAft>
              <a:buSzPts val="1100"/>
              <a:buChar char="●"/>
            </a:pPr>
            <a:r>
              <a:rPr b="1" lang="en"/>
              <a:t>Change models to top 3 w/ pickle files</a:t>
            </a:r>
            <a:endParaRPr b="1"/>
          </a:p>
          <a:p>
            <a:pPr indent="-298450" lvl="0" marL="457200" rtl="0">
              <a:spcBef>
                <a:spcPts val="0"/>
              </a:spcBef>
              <a:spcAft>
                <a:spcPts val="0"/>
              </a:spcAft>
              <a:buSzPts val="1100"/>
              <a:buChar char="●"/>
            </a:pPr>
            <a:r>
              <a:rPr b="1" lang="en"/>
              <a:t>Update number if necessary</a:t>
            </a:r>
            <a:endParaRPr b="1"/>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 name="Shape 464"/>
        <p:cNvGrpSpPr/>
        <p:nvPr/>
      </p:nvGrpSpPr>
      <p:grpSpPr>
        <a:xfrm>
          <a:off x="0" y="0"/>
          <a:ext cx="0" cy="0"/>
          <a:chOff x="0" y="0"/>
          <a:chExt cx="0" cy="0"/>
        </a:xfrm>
      </p:grpSpPr>
      <p:sp>
        <p:nvSpPr>
          <p:cNvPr id="465" name="Google Shape;465;g39ff7bca39_0_2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6" name="Google Shape;466;g39ff7bca3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a:t>All</a:t>
            </a:r>
            <a:endParaRPr b="1"/>
          </a:p>
          <a:p>
            <a:pPr indent="0" lvl="0" marL="0">
              <a:spcBef>
                <a:spcPts val="0"/>
              </a:spcBef>
              <a:spcAft>
                <a:spcPts val="0"/>
              </a:spcAft>
              <a:buNone/>
            </a:pPr>
            <a:r>
              <a:t/>
            </a:r>
            <a:endParaRPr b="1"/>
          </a:p>
          <a:p>
            <a:pPr indent="-298450" lvl="0" marL="457200" rtl="0">
              <a:spcBef>
                <a:spcPts val="0"/>
              </a:spcBef>
              <a:spcAft>
                <a:spcPts val="0"/>
              </a:spcAft>
              <a:buSzPts val="1100"/>
              <a:buChar char="●"/>
            </a:pPr>
            <a:r>
              <a:rPr lang="en"/>
              <a:t>Shon: tried to label comments as objectively as possible</a:t>
            </a:r>
            <a:endParaRPr/>
          </a:p>
          <a:p>
            <a:pPr indent="-298450" lvl="0" marL="457200" rtl="0">
              <a:spcBef>
                <a:spcPts val="0"/>
              </a:spcBef>
              <a:spcAft>
                <a:spcPts val="0"/>
              </a:spcAft>
              <a:buSzPts val="1100"/>
              <a:buChar char="●"/>
            </a:pPr>
            <a:r>
              <a:rPr lang="en"/>
              <a:t>Andie: comments in different languages (russia, inauguration) </a:t>
            </a:r>
            <a:endParaRPr/>
          </a:p>
          <a:p>
            <a:pPr indent="-298450" lvl="0" marL="457200">
              <a:spcBef>
                <a:spcPts val="0"/>
              </a:spcBef>
              <a:spcAft>
                <a:spcPts val="0"/>
              </a:spcAft>
              <a:buSzPts val="1100"/>
              <a:buChar char="●"/>
            </a:pPr>
            <a:r>
              <a:rPr lang="en"/>
              <a:t>Matt</a:t>
            </a:r>
            <a:r>
              <a:rPr b="1" lang="en"/>
              <a:t>: </a:t>
            </a:r>
            <a:r>
              <a:rPr lang="en"/>
              <a:t>talk about emojis line - emojis = punctuation, some </a:t>
            </a:r>
            <a:r>
              <a:rPr lang="en"/>
              <a:t>misspellings</a:t>
            </a:r>
            <a:r>
              <a:rPr lang="en"/>
              <a:t> were fine, </a:t>
            </a:r>
            <a:r>
              <a:rPr lang="en"/>
              <a:t>problematic</a:t>
            </a:r>
            <a:r>
              <a:rPr lang="en"/>
              <a:t> misspellings were left in</a:t>
            </a:r>
            <a:endParaRPr/>
          </a:p>
          <a:p>
            <a:pPr indent="-298450" lvl="0" marL="457200" rtl="0">
              <a:spcBef>
                <a:spcPts val="0"/>
              </a:spcBef>
              <a:spcAft>
                <a:spcPts val="0"/>
              </a:spcAft>
              <a:buSzPts val="1100"/>
              <a:buChar char="●"/>
            </a:pPr>
            <a:r>
              <a:rPr lang="en"/>
              <a:t>Meaning of words, relationship of parts of words, structure of sentences, syntax  in </a:t>
            </a:r>
            <a:r>
              <a:rPr lang="en"/>
              <a:t>linguistics</a:t>
            </a:r>
            <a:endParaRPr/>
          </a:p>
          <a:p>
            <a:pPr indent="-298450" lvl="0" marL="457200" rtl="0">
              <a:spcBef>
                <a:spcPts val="0"/>
              </a:spcBef>
              <a:spcAft>
                <a:spcPts val="0"/>
              </a:spcAft>
              <a:buSzPts val="1100"/>
              <a:buChar char="●"/>
            </a:pPr>
            <a:r>
              <a:rPr lang="en"/>
              <a:t>Joke about different languages</a:t>
            </a:r>
            <a:endParaRPr/>
          </a:p>
          <a:p>
            <a:pPr indent="0" lvl="0" marL="0" rtl="0">
              <a:spcBef>
                <a:spcPts val="0"/>
              </a:spcBef>
              <a:spcAft>
                <a:spcPts val="0"/>
              </a:spcAft>
              <a:buNone/>
            </a:pPr>
            <a:r>
              <a:t/>
            </a:r>
            <a:endParaRPr/>
          </a:p>
          <a:p>
            <a:pPr indent="0" lvl="0" marL="0" rtl="0">
              <a:spcBef>
                <a:spcPts val="0"/>
              </a:spcBef>
              <a:spcAft>
                <a:spcPts val="0"/>
              </a:spcAft>
              <a:buNone/>
            </a:pPr>
            <a:r>
              <a:t/>
            </a:r>
            <a:endParaRPr/>
          </a:p>
          <a:p>
            <a:pPr indent="-298450" lvl="0" marL="457200" rtl="0">
              <a:spcBef>
                <a:spcPts val="0"/>
              </a:spcBef>
              <a:spcAft>
                <a:spcPts val="0"/>
              </a:spcAft>
              <a:buSzPts val="1100"/>
              <a:buChar char="●"/>
            </a:pPr>
            <a:r>
              <a:rPr lang="en"/>
              <a:t>Unique videos or videos with comments that need context</a:t>
            </a:r>
            <a:endParaRPr/>
          </a:p>
          <a:p>
            <a:pPr indent="-298450" lvl="0" marL="457200">
              <a:spcBef>
                <a:spcPts val="0"/>
              </a:spcBef>
              <a:spcAft>
                <a:spcPts val="0"/>
              </a:spcAft>
              <a:buSzPts val="1100"/>
              <a:buChar char="●"/>
            </a:pPr>
            <a:r>
              <a:rPr lang="en"/>
              <a:t>Need more data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1" name="Shape 471"/>
        <p:cNvGrpSpPr/>
        <p:nvPr/>
      </p:nvGrpSpPr>
      <p:grpSpPr>
        <a:xfrm>
          <a:off x="0" y="0"/>
          <a:ext cx="0" cy="0"/>
          <a:chOff x="0" y="0"/>
          <a:chExt cx="0" cy="0"/>
        </a:xfrm>
      </p:grpSpPr>
      <p:sp>
        <p:nvSpPr>
          <p:cNvPr id="472" name="Google Shape;472;g3b76eaab32_3_2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3" name="Google Shape;473;g3b76eaab32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a:t>Andie start</a:t>
            </a:r>
            <a:endParaRPr b="1"/>
          </a:p>
          <a:p>
            <a:pPr indent="-298450" lvl="0" marL="457200" rtl="0">
              <a:spcBef>
                <a:spcPts val="0"/>
              </a:spcBef>
              <a:spcAft>
                <a:spcPts val="0"/>
              </a:spcAft>
              <a:buSzPts val="1100"/>
              <a:buChar char="●"/>
            </a:pPr>
            <a:r>
              <a:rPr b="1" lang="en"/>
              <a:t>Andie</a:t>
            </a:r>
            <a:endParaRPr b="1"/>
          </a:p>
          <a:p>
            <a:pPr indent="-298450" lvl="0" marL="457200" rtl="0">
              <a:spcBef>
                <a:spcPts val="0"/>
              </a:spcBef>
              <a:spcAft>
                <a:spcPts val="0"/>
              </a:spcAft>
              <a:buSzPts val="1100"/>
              <a:buChar char="●"/>
            </a:pPr>
            <a:r>
              <a:rPr b="1" lang="en"/>
              <a:t>Shon</a:t>
            </a:r>
            <a:endParaRPr b="1"/>
          </a:p>
          <a:p>
            <a:pPr indent="-298450" lvl="0" marL="457200" rtl="0">
              <a:spcBef>
                <a:spcPts val="0"/>
              </a:spcBef>
              <a:spcAft>
                <a:spcPts val="0"/>
              </a:spcAft>
              <a:buSzPts val="1100"/>
              <a:buChar char="●"/>
            </a:pPr>
            <a:r>
              <a:rPr b="1" lang="en"/>
              <a:t>Matthew</a:t>
            </a:r>
            <a:endParaRPr b="1"/>
          </a:p>
          <a:p>
            <a:pPr indent="0" lvl="0" marL="0" rtl="0">
              <a:spcBef>
                <a:spcPts val="0"/>
              </a:spcBef>
              <a:spcAft>
                <a:spcPts val="0"/>
              </a:spcAft>
              <a:buNone/>
            </a:pPr>
            <a:r>
              <a:t/>
            </a:r>
            <a:endParaRPr b="1"/>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8" name="Shape 478"/>
        <p:cNvGrpSpPr/>
        <p:nvPr/>
      </p:nvGrpSpPr>
      <p:grpSpPr>
        <a:xfrm>
          <a:off x="0" y="0"/>
          <a:ext cx="0" cy="0"/>
          <a:chOff x="0" y="0"/>
          <a:chExt cx="0" cy="0"/>
        </a:xfrm>
      </p:grpSpPr>
      <p:sp>
        <p:nvSpPr>
          <p:cNvPr id="479" name="Google Shape;479;g39ff7bca39_0_2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0" name="Google Shape;480;g39ff7bca3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a:t>All</a:t>
            </a:r>
            <a:endParaRPr b="1"/>
          </a:p>
          <a:p>
            <a:pPr indent="0" lvl="0" marL="0">
              <a:spcBef>
                <a:spcPts val="0"/>
              </a:spcBef>
              <a:spcAft>
                <a:spcPts val="0"/>
              </a:spcAft>
              <a:buNone/>
            </a:pPr>
            <a:r>
              <a:rPr b="1" lang="en"/>
              <a:t>Matthew: vader</a:t>
            </a:r>
            <a:endParaRPr b="1"/>
          </a:p>
          <a:p>
            <a:pPr indent="0" lvl="0" marL="0">
              <a:spcBef>
                <a:spcPts val="0"/>
              </a:spcBef>
              <a:spcAft>
                <a:spcPts val="0"/>
              </a:spcAft>
              <a:buNone/>
            </a:pPr>
            <a:r>
              <a:rPr b="1" lang="en"/>
              <a:t>Shon: like/dislike ratio</a:t>
            </a:r>
            <a:endParaRPr b="1"/>
          </a:p>
          <a:p>
            <a:pPr indent="0" lvl="0" marL="0">
              <a:spcBef>
                <a:spcPts val="0"/>
              </a:spcBef>
              <a:spcAft>
                <a:spcPts val="0"/>
              </a:spcAft>
              <a:buNone/>
            </a:pPr>
            <a:r>
              <a:rPr b="1" lang="en"/>
              <a:t>Andie: sentiment changes over time</a:t>
            </a:r>
            <a:endParaRPr b="1"/>
          </a:p>
          <a:p>
            <a:pPr indent="0" lvl="0" marL="0" rtl="0">
              <a:spcBef>
                <a:spcPts val="0"/>
              </a:spcBef>
              <a:spcAft>
                <a:spcPts val="0"/>
              </a:spcAft>
              <a:buNone/>
            </a:pPr>
            <a:r>
              <a:rPr b="1" lang="en"/>
              <a:t>- </a:t>
            </a:r>
            <a:r>
              <a:rPr lang="en"/>
              <a:t>Mention how like and dislike buttons represent sentiments in a different context</a:t>
            </a:r>
            <a:endParaRPr/>
          </a:p>
          <a:p>
            <a:pPr indent="-298450" lvl="0" marL="457200" rtl="0">
              <a:spcBef>
                <a:spcPts val="0"/>
              </a:spcBef>
              <a:spcAft>
                <a:spcPts val="0"/>
              </a:spcAft>
              <a:buSzPts val="1100"/>
              <a:buChar char="●"/>
            </a:pPr>
            <a:r>
              <a:rPr lang="en"/>
              <a:t>Our project is focused on the sentiments evoked by the video</a:t>
            </a:r>
            <a:endParaRPr b="1"/>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5" name="Shape 485"/>
        <p:cNvGrpSpPr/>
        <p:nvPr/>
      </p:nvGrpSpPr>
      <p:grpSpPr>
        <a:xfrm>
          <a:off x="0" y="0"/>
          <a:ext cx="0" cy="0"/>
          <a:chOff x="0" y="0"/>
          <a:chExt cx="0" cy="0"/>
        </a:xfrm>
      </p:grpSpPr>
      <p:sp>
        <p:nvSpPr>
          <p:cNvPr id="486" name="Google Shape;486;g3ac92d55e7_0_170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7" name="Google Shape;487;g3ac92d55e7_0_1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a:p>
            <a:pPr indent="-298450" lvl="0" marL="457200">
              <a:spcBef>
                <a:spcPts val="0"/>
              </a:spcBef>
              <a:spcAft>
                <a:spcPts val="0"/>
              </a:spcAft>
              <a:buSzPts val="1100"/>
              <a:buChar char="●"/>
            </a:pPr>
            <a:r>
              <a:rPr lang="en"/>
              <a:t>Shon</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2" name="Shape 492"/>
        <p:cNvGrpSpPr/>
        <p:nvPr/>
      </p:nvGrpSpPr>
      <p:grpSpPr>
        <a:xfrm>
          <a:off x="0" y="0"/>
          <a:ext cx="0" cy="0"/>
          <a:chOff x="0" y="0"/>
          <a:chExt cx="0" cy="0"/>
        </a:xfrm>
      </p:grpSpPr>
      <p:sp>
        <p:nvSpPr>
          <p:cNvPr id="493" name="Google Shape;493;g3ac92d55e7_0_173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4" name="Google Shape;494;g3ac92d55e7_0_1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8" name="Shape 498"/>
        <p:cNvGrpSpPr/>
        <p:nvPr/>
      </p:nvGrpSpPr>
      <p:grpSpPr>
        <a:xfrm>
          <a:off x="0" y="0"/>
          <a:ext cx="0" cy="0"/>
          <a:chOff x="0" y="0"/>
          <a:chExt cx="0" cy="0"/>
        </a:xfrm>
      </p:grpSpPr>
      <p:sp>
        <p:nvSpPr>
          <p:cNvPr id="499" name="Google Shape;499;g3ac92d55e7_0_171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00" name="Google Shape;500;g3ac92d55e7_0_1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3a99bcd50b_2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1" name="Google Shape;281;g3a99bcd50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Matthew</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4" name="Shape 504"/>
        <p:cNvGrpSpPr/>
        <p:nvPr/>
      </p:nvGrpSpPr>
      <p:grpSpPr>
        <a:xfrm>
          <a:off x="0" y="0"/>
          <a:ext cx="0" cy="0"/>
          <a:chOff x="0" y="0"/>
          <a:chExt cx="0" cy="0"/>
        </a:xfrm>
      </p:grpSpPr>
      <p:sp>
        <p:nvSpPr>
          <p:cNvPr id="505" name="Google Shape;505;g3b449dbbc8_0_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06" name="Google Shape;506;g3b449dbbc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4" name="Shape 514"/>
        <p:cNvGrpSpPr/>
        <p:nvPr/>
      </p:nvGrpSpPr>
      <p:grpSpPr>
        <a:xfrm>
          <a:off x="0" y="0"/>
          <a:ext cx="0" cy="0"/>
          <a:chOff x="0" y="0"/>
          <a:chExt cx="0" cy="0"/>
        </a:xfrm>
      </p:grpSpPr>
      <p:sp>
        <p:nvSpPr>
          <p:cNvPr id="515" name="Google Shape;515;g3ac92d55e7_0_170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16" name="Google Shape;516;g3ac92d55e7_0_17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a:t>Shon and Matthew</a:t>
            </a:r>
            <a:endParaRPr b="1"/>
          </a:p>
          <a:p>
            <a:pPr indent="0" lvl="0" marL="0">
              <a:spcBef>
                <a:spcPts val="0"/>
              </a:spcBef>
              <a:spcAft>
                <a:spcPts val="0"/>
              </a:spcAft>
              <a:buNone/>
            </a:pPr>
            <a:r>
              <a:t/>
            </a:r>
            <a:endParaRPr b="1"/>
          </a:p>
          <a:p>
            <a:pPr indent="-298450" lvl="0" marL="457200">
              <a:spcBef>
                <a:spcPts val="0"/>
              </a:spcBef>
              <a:spcAft>
                <a:spcPts val="0"/>
              </a:spcAft>
              <a:buSzPts val="1100"/>
              <a:buChar char="●"/>
            </a:pPr>
            <a:r>
              <a:rPr lang="en"/>
              <a:t>Models are more than twice as accurate as randomly guessing</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1" name="Shape 521"/>
        <p:cNvGrpSpPr/>
        <p:nvPr/>
      </p:nvGrpSpPr>
      <p:grpSpPr>
        <a:xfrm>
          <a:off x="0" y="0"/>
          <a:ext cx="0" cy="0"/>
          <a:chOff x="0" y="0"/>
          <a:chExt cx="0" cy="0"/>
        </a:xfrm>
      </p:grpSpPr>
      <p:sp>
        <p:nvSpPr>
          <p:cNvPr id="522" name="Google Shape;522;g3ac92d55e7_0_169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3" name="Google Shape;523;g3ac92d55e7_0_1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3ac92d55e7_0_111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1" name="Google Shape;311;g3ac92d55e7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b="1" lang="en" sz="1200">
                <a:latin typeface="Nunito"/>
                <a:ea typeface="Nunito"/>
                <a:cs typeface="Nunito"/>
                <a:sym typeface="Nunito"/>
              </a:rPr>
              <a:t>Shon:</a:t>
            </a:r>
            <a:endParaRPr sz="1200">
              <a:latin typeface="Nunito"/>
              <a:ea typeface="Nunito"/>
              <a:cs typeface="Nunito"/>
              <a:sym typeface="Nunito"/>
            </a:endParaRPr>
          </a:p>
          <a:p>
            <a:pPr indent="0" lvl="0" marL="0" rtl="0">
              <a:lnSpc>
                <a:spcPct val="100000"/>
              </a:lnSpc>
              <a:spcBef>
                <a:spcPts val="1600"/>
              </a:spcBef>
              <a:spcAft>
                <a:spcPts val="0"/>
              </a:spcAft>
              <a:buNone/>
            </a:pPr>
            <a:r>
              <a:rPr lang="en" sz="1200">
                <a:latin typeface="Nunito"/>
                <a:ea typeface="Nunito"/>
                <a:cs typeface="Nunito"/>
                <a:sym typeface="Nunito"/>
              </a:rPr>
              <a:t>Our project is on sentiment analysis of youtube comments. As many of you know, youtube is a popular video sharing website with 5 billion videos being watched every day. And on each of those videos, users are allowed to leave comments. What we wanted to do is perform sentiment analysis on these youtube comments in Python. Sentiment analysis is the study of text to determine how people feel about certain topics. So basically, We wanted to Teach a machine how to understand human emotions in text.</a:t>
            </a:r>
            <a:endParaRPr sz="1200">
              <a:latin typeface="Nunito"/>
              <a:ea typeface="Nunito"/>
              <a:cs typeface="Nunito"/>
              <a:sym typeface="Nunito"/>
            </a:endParaRPr>
          </a:p>
          <a:p>
            <a:pPr indent="0" lvl="0" marL="0" rtl="0">
              <a:lnSpc>
                <a:spcPct val="100000"/>
              </a:lnSpc>
              <a:spcBef>
                <a:spcPts val="1600"/>
              </a:spcBef>
              <a:spcAft>
                <a:spcPts val="0"/>
              </a:spcAft>
              <a:buNone/>
            </a:pPr>
            <a:r>
              <a:rPr b="1" lang="en" sz="1200">
                <a:latin typeface="Nunito"/>
                <a:ea typeface="Nunito"/>
                <a:cs typeface="Nunito"/>
                <a:sym typeface="Nunito"/>
              </a:rPr>
              <a:t>This topic is extremely useful in social media, since it allows us to gain an overview of the wider public opinion behind certain topics. And these insights are extremely important and valuable to organizations across the world.</a:t>
            </a:r>
            <a:endParaRPr b="1" sz="1200">
              <a:latin typeface="Nunito"/>
              <a:ea typeface="Nunito"/>
              <a:cs typeface="Nunito"/>
              <a:sym typeface="Nunito"/>
            </a:endParaRPr>
          </a:p>
          <a:p>
            <a:pPr indent="0" lvl="0" marL="0" rtl="0">
              <a:lnSpc>
                <a:spcPct val="100000"/>
              </a:lnSpc>
              <a:spcBef>
                <a:spcPts val="1600"/>
              </a:spcBef>
              <a:spcAft>
                <a:spcPts val="0"/>
              </a:spcAft>
              <a:buNone/>
            </a:pPr>
            <a:r>
              <a:t/>
            </a:r>
            <a:endParaRPr sz="1200">
              <a:latin typeface="Nunito"/>
              <a:ea typeface="Nunito"/>
              <a:cs typeface="Nunito"/>
              <a:sym typeface="Nunito"/>
            </a:endParaRPr>
          </a:p>
          <a:p>
            <a:pPr indent="0" lvl="0" marL="0" rtl="0">
              <a:lnSpc>
                <a:spcPct val="100000"/>
              </a:lnSpc>
              <a:spcBef>
                <a:spcPts val="1600"/>
              </a:spcBef>
              <a:spcAft>
                <a:spcPts val="0"/>
              </a:spcAft>
              <a:buNone/>
            </a:pPr>
            <a:r>
              <a:rPr lang="en" sz="1200">
                <a:latin typeface="Nunito"/>
                <a:ea typeface="Nunito"/>
                <a:cs typeface="Nunito"/>
                <a:sym typeface="Nunito"/>
              </a:rPr>
              <a:t>*** like dislike ratio</a:t>
            </a:r>
            <a:endParaRPr sz="1200">
              <a:latin typeface="Nunito"/>
              <a:ea typeface="Nunito"/>
              <a:cs typeface="Nunito"/>
              <a:sym typeface="Nunito"/>
            </a:endParaRPr>
          </a:p>
          <a:p>
            <a:pPr indent="0" lvl="0" marL="0" rtl="0">
              <a:spcBef>
                <a:spcPts val="1600"/>
              </a:spcBef>
              <a:spcAft>
                <a:spcPts val="0"/>
              </a:spcAft>
              <a:buNone/>
            </a:pPr>
            <a:r>
              <a:rPr lang="en" sz="1200">
                <a:latin typeface="Nunito"/>
                <a:ea typeface="Nunito"/>
                <a:cs typeface="Nunito"/>
                <a:sym typeface="Nunito"/>
              </a:rPr>
              <a:t>Despite the increased prominence of social media platforms and discussion forums, computer-based analysis of human language remains complex and elusive.  Why? Words are hard to understand, even for humans.  Sarcasm, double meanings, slang, copypasta, trolling, it can be a nightmare to sort through an entire comments section and get a comprehensive full view.</a:t>
            </a:r>
            <a:endParaRPr sz="1200">
              <a:latin typeface="Nunito"/>
              <a:ea typeface="Nunito"/>
              <a:cs typeface="Nunito"/>
              <a:sym typeface="Nunito"/>
            </a:endParaRPr>
          </a:p>
          <a:p>
            <a:pPr indent="0" lvl="0" marL="0" rtl="0">
              <a:lnSpc>
                <a:spcPct val="100000"/>
              </a:lnSpc>
              <a:spcBef>
                <a:spcPts val="1600"/>
              </a:spcBef>
              <a:spcAft>
                <a:spcPts val="1600"/>
              </a:spcAft>
              <a:buNone/>
            </a:pPr>
            <a:r>
              <a:t/>
            </a:r>
            <a:endParaRPr sz="1200">
              <a:latin typeface="Nunito"/>
              <a:ea typeface="Nunito"/>
              <a:cs typeface="Nunito"/>
              <a:sym typeface="Nuni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39ff7bca39_0_1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0" name="Google Shape;320;g39ff7bca3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Matthew</a:t>
            </a:r>
            <a:endParaRPr/>
          </a:p>
          <a:p>
            <a:pPr indent="0" lvl="0" marL="0">
              <a:spcBef>
                <a:spcPts val="0"/>
              </a:spcBef>
              <a:spcAft>
                <a:spcPts val="0"/>
              </a:spcAft>
              <a:buNone/>
            </a:pPr>
            <a:r>
              <a:rPr lang="en"/>
              <a:t>-talk about neutral (broad group for a lot of things)</a:t>
            </a:r>
            <a:endParaRPr/>
          </a:p>
          <a:p>
            <a:pPr indent="0" lvl="0" marL="0">
              <a:spcBef>
                <a:spcPts val="0"/>
              </a:spcBef>
              <a:spcAft>
                <a:spcPts val="0"/>
              </a:spcAft>
              <a:buNone/>
            </a:pPr>
            <a:r>
              <a:rPr lang="en"/>
              <a:t>-talk about like dislike options but how it can sometimes not be a good indicator</a:t>
            </a:r>
            <a:endParaRPr/>
          </a:p>
          <a:p>
            <a:pPr indent="0" lvl="0" marL="0">
              <a:spcBef>
                <a:spcPts val="0"/>
              </a:spcBef>
              <a:spcAft>
                <a:spcPts val="0"/>
              </a:spcAft>
              <a:buNone/>
            </a:pPr>
            <a:r>
              <a:rPr lang="en"/>
              <a:t>	-example logan paul video</a:t>
            </a:r>
            <a:endParaRPr/>
          </a:p>
          <a:p>
            <a:pPr indent="0" lvl="0" marL="0">
              <a:spcBef>
                <a:spcPts val="0"/>
              </a:spcBef>
              <a:spcAft>
                <a:spcPts val="0"/>
              </a:spcAft>
              <a:buNone/>
            </a:pPr>
            <a:r>
              <a:rPr lang="en"/>
              <a:t>-</a:t>
            </a:r>
            <a:r>
              <a:rPr lang="en">
                <a:latin typeface="Nunito"/>
                <a:ea typeface="Nunito"/>
                <a:cs typeface="Nunito"/>
                <a:sym typeface="Nunito"/>
              </a:rPr>
              <a:t>using Natural Language Processing + Machine Learning</a:t>
            </a:r>
            <a:endParaRPr>
              <a:latin typeface="Nunito"/>
              <a:ea typeface="Nunito"/>
              <a:cs typeface="Nunito"/>
              <a:sym typeface="Nunito"/>
            </a:endParaRPr>
          </a:p>
          <a:p>
            <a:pPr indent="0" lvl="0" marL="0">
              <a:spcBef>
                <a:spcPts val="0"/>
              </a:spcBef>
              <a:spcAft>
                <a:spcPts val="0"/>
              </a:spcAft>
              <a:buNone/>
            </a:pPr>
            <a:r>
              <a:rPr lang="en">
                <a:latin typeface="Nunito"/>
                <a:ea typeface="Nunito"/>
                <a:cs typeface="Nunito"/>
                <a:sym typeface="Nunito"/>
              </a:rPr>
              <a:t>-</a:t>
            </a:r>
            <a:r>
              <a:rPr lang="en">
                <a:highlight>
                  <a:schemeClr val="lt1"/>
                </a:highlight>
                <a:latin typeface="Nunito"/>
                <a:ea typeface="Nunito"/>
                <a:cs typeface="Nunito"/>
                <a:sym typeface="Nunito"/>
              </a:rPr>
              <a:t>that helps content providers analyze the comment section as a whole in specific Youtube videos</a:t>
            </a:r>
            <a:endParaRPr>
              <a:highlight>
                <a:schemeClr val="lt1"/>
              </a:highlight>
              <a:latin typeface="Nunito"/>
              <a:ea typeface="Nunito"/>
              <a:cs typeface="Nunito"/>
              <a:sym typeface="Nunito"/>
            </a:endParaRPr>
          </a:p>
          <a:p>
            <a:pPr indent="0" lvl="0" marL="0">
              <a:spcBef>
                <a:spcPts val="0"/>
              </a:spcBef>
              <a:spcAft>
                <a:spcPts val="0"/>
              </a:spcAft>
              <a:buNone/>
            </a:pPr>
            <a:r>
              <a:rPr lang="en">
                <a:highlight>
                  <a:schemeClr val="lt1"/>
                </a:highlight>
                <a:latin typeface="Nunito"/>
                <a:ea typeface="Nunito"/>
                <a:cs typeface="Nunito"/>
                <a:sym typeface="Nunito"/>
              </a:rPr>
              <a:t>-</a:t>
            </a:r>
            <a:r>
              <a:rPr lang="en">
                <a:latin typeface="Nunito"/>
                <a:ea typeface="Nunito"/>
                <a:cs typeface="Nunito"/>
                <a:sym typeface="Nunito"/>
              </a:rPr>
              <a:t>convey audience sentiment and video reception to content creators.</a:t>
            </a:r>
            <a:endParaRPr>
              <a:highlight>
                <a:schemeClr val="lt1"/>
              </a:highlight>
              <a:latin typeface="Nunito"/>
              <a:ea typeface="Nunito"/>
              <a:cs typeface="Nunito"/>
              <a:sym typeface="Nuni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3ac92d55e7_0_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0" name="Google Shape;330;g3ac92d55e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Shon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g37b312c5ec_0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2" name="Google Shape;372;g37b312c5e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Matthew</a:t>
            </a:r>
            <a:endParaRPr/>
          </a:p>
          <a:p>
            <a:pPr indent="0" lvl="0" marL="0">
              <a:spcBef>
                <a:spcPts val="0"/>
              </a:spcBef>
              <a:spcAft>
                <a:spcPts val="0"/>
              </a:spcAft>
              <a:buNone/>
            </a:pPr>
            <a:r>
              <a:rPr lang="en"/>
              <a:t>-user entered video: we can take any url and create a dashboard with our sentiment analysis</a:t>
            </a:r>
            <a:endParaRPr/>
          </a:p>
          <a:p>
            <a:pPr indent="0" lvl="0" marL="0">
              <a:spcBef>
                <a:spcPts val="0"/>
              </a:spcBef>
              <a:spcAft>
                <a:spcPts val="0"/>
              </a:spcAft>
              <a:buNone/>
            </a:pPr>
            <a:r>
              <a:rPr lang="en"/>
              <a:t>-tried to pick videos of different kinds</a:t>
            </a:r>
            <a:endParaRPr/>
          </a:p>
          <a:p>
            <a:pPr indent="0" lvl="0" marL="0">
              <a:spcBef>
                <a:spcPts val="0"/>
              </a:spcBef>
              <a:spcAft>
                <a:spcPts val="0"/>
              </a:spcAft>
              <a:buNone/>
            </a:pPr>
            <a:r>
              <a:rPr lang="en"/>
              <a:t>-user entered: this is not just a one off, we can take any video and figure out the sentiment of the comments</a:t>
            </a:r>
            <a:endParaRPr/>
          </a:p>
          <a:p>
            <a:pPr indent="0" lvl="0" marL="0">
              <a:spcBef>
                <a:spcPts val="0"/>
              </a:spcBef>
              <a:spcAft>
                <a:spcPts val="0"/>
              </a:spcAft>
              <a:buNone/>
            </a:pPr>
            <a:r>
              <a:rPr lang="en"/>
              <a:t>-2633 manually labeled comments</a:t>
            </a:r>
            <a:endParaRPr/>
          </a:p>
          <a:p>
            <a:pPr indent="0" lvl="0" marL="0">
              <a:spcBef>
                <a:spcPts val="0"/>
              </a:spcBef>
              <a:spcAft>
                <a:spcPts val="0"/>
              </a:spcAft>
              <a:buNone/>
            </a:pPr>
            <a:r>
              <a:rPr lang="en"/>
              <a:t>-twitter data and social media blogs data inclusion to see if we could get better results outside of manually labeled YT data</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rPr lang="en"/>
              <a:t>Taylor Swift: I knew you were trouble</a:t>
            </a:r>
            <a:endParaRPr/>
          </a:p>
          <a:p>
            <a:pPr indent="0" lvl="0" marL="0" rtl="0">
              <a:spcBef>
                <a:spcPts val="0"/>
              </a:spcBef>
              <a:spcAft>
                <a:spcPts val="0"/>
              </a:spcAft>
              <a:buNone/>
            </a:pPr>
            <a:r>
              <a:rPr lang="en"/>
              <a:t>Royal wedding: Prince :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3c17a8b621_2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3" name="Google Shape;383;g3c17a8b62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Andie</a:t>
            </a:r>
            <a:endParaRPr/>
          </a:p>
          <a:p>
            <a:pPr indent="0" lvl="0" marL="0">
              <a:spcBef>
                <a:spcPts val="0"/>
              </a:spcBef>
              <a:spcAft>
                <a:spcPts val="0"/>
              </a:spcAft>
              <a:buNone/>
            </a:pPr>
            <a:r>
              <a:t/>
            </a:r>
            <a:endParaRPr/>
          </a:p>
          <a:p>
            <a:pPr indent="0" lvl="0" marL="0">
              <a:spcBef>
                <a:spcPts val="0"/>
              </a:spcBef>
              <a:spcAft>
                <a:spcPts val="0"/>
              </a:spcAft>
              <a:buNone/>
            </a:pPr>
            <a:r>
              <a:rPr lang="en"/>
              <a:t>Here is a glimpse of the data we labeled. Because our models take in numerical values, we mapped positive to the number 1, neutral to 0 and negative to -1. </a:t>
            </a:r>
            <a:endParaRPr/>
          </a:p>
          <a:p>
            <a:pPr indent="0" lvl="0" marL="0">
              <a:spcBef>
                <a:spcPts val="0"/>
              </a:spcBef>
              <a:spcAft>
                <a:spcPts val="0"/>
              </a:spcAft>
              <a:buNone/>
            </a:pPr>
            <a:r>
              <a:rPr lang="en"/>
              <a:t>We tried to remain objective in classifying the comments to prevent any possible bias. </a:t>
            </a:r>
            <a:endParaRPr/>
          </a:p>
          <a:p>
            <a:pPr indent="0" lvl="0" marL="0">
              <a:spcBef>
                <a:spcPts val="0"/>
              </a:spcBef>
              <a:spcAft>
                <a:spcPts val="0"/>
              </a:spcAft>
              <a:buNone/>
            </a:pPr>
            <a:r>
              <a:t/>
            </a:r>
            <a:endParaRPr/>
          </a:p>
          <a:p>
            <a:pPr indent="0" lvl="0" marL="0" rtl="0">
              <a:spcBef>
                <a:spcPts val="0"/>
              </a:spcBef>
              <a:spcAft>
                <a:spcPts val="0"/>
              </a:spcAft>
              <a:buNone/>
            </a:pPr>
            <a:r>
              <a:rPr lang="en"/>
              <a:t>For example, we labeled “Made me smile. Great Work” as positive with a 1.</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3a99bcd50b_1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0" name="Google Shape;390;g3a99bcd50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Shon</a:t>
            </a:r>
            <a:endParaRPr/>
          </a:p>
          <a:p>
            <a:pPr indent="-298450" lvl="0" marL="457200">
              <a:spcBef>
                <a:spcPts val="0"/>
              </a:spcBef>
              <a:spcAft>
                <a:spcPts val="0"/>
              </a:spcAft>
              <a:buSzPts val="1100"/>
              <a:buChar char="●"/>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g3a99bcd50b_3_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9" name="Google Shape;399;g3a99bcd50b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Shon</a:t>
            </a:r>
            <a:endParaRPr/>
          </a:p>
          <a:p>
            <a:pPr indent="0" lvl="0" marL="0">
              <a:spcBef>
                <a:spcPts val="0"/>
              </a:spcBef>
              <a:spcAft>
                <a:spcPts val="0"/>
              </a:spcAft>
              <a:buNone/>
            </a:pPr>
            <a:r>
              <a:t/>
            </a:r>
            <a:endParaRPr/>
          </a:p>
          <a:p>
            <a:pPr indent="-298450" lvl="0" marL="457200" rtl="0">
              <a:spcBef>
                <a:spcPts val="0"/>
              </a:spcBef>
              <a:spcAft>
                <a:spcPts val="0"/>
              </a:spcAft>
              <a:buSzPts val="1100"/>
              <a:buChar char="●"/>
            </a:pPr>
            <a:r>
              <a:rPr lang="en"/>
              <a:t>TF-IDF filters out stop words on its own</a:t>
            </a:r>
            <a:endParaRPr/>
          </a:p>
          <a:p>
            <a:pPr indent="0" lvl="0" marL="0">
              <a:spcBef>
                <a:spcPts val="0"/>
              </a:spcBef>
              <a:spcAft>
                <a:spcPts val="0"/>
              </a:spcAft>
              <a:buNone/>
            </a:pPr>
            <a:r>
              <a:t/>
            </a:r>
            <a:endParaRPr>
              <a:latin typeface="Georgia"/>
              <a:ea typeface="Georgia"/>
              <a:cs typeface="Georgia"/>
              <a:sym typeface="Georgia"/>
            </a:endParaRPr>
          </a:p>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7500" lvl="0" marL="457200" algn="ctr">
              <a:spcBef>
                <a:spcPts val="0"/>
              </a:spcBef>
              <a:spcAft>
                <a:spcPts val="0"/>
              </a:spcAft>
              <a:buClr>
                <a:schemeClr val="lt1"/>
              </a:buClr>
              <a:buSzPts val="14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r>
              <a:rPr lang="en"/>
              <a:t>/23</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r>
              <a:rPr lang="en"/>
              <a:t>/23</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r>
              <a:rPr lang="en"/>
              <a:t>/23</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r>
              <a:rPr lang="en"/>
              <a:t>/23</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4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7500" lvl="0" marL="45720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1pPr>
            <a:lvl2pPr indent="-317500" lvl="1" marL="9144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2pPr>
            <a:lvl3pPr indent="-317500" lvl="2" marL="13716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3pPr>
            <a:lvl4pPr indent="-317500" lvl="3" marL="18288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4pPr>
            <a:lvl5pPr indent="-317500" lvl="4" marL="22860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5pPr>
            <a:lvl6pPr indent="-317500" lvl="5" marL="27432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6pPr>
            <a:lvl7pPr indent="-317500" lvl="6" marL="32004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7pPr>
            <a:lvl8pPr indent="-317500" lvl="7" marL="36576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8pPr>
            <a:lvl9pPr indent="-317500" lvl="8" marL="4114800">
              <a:lnSpc>
                <a:spcPct val="115000"/>
              </a:lnSpc>
              <a:spcBef>
                <a:spcPts val="1600"/>
              </a:spcBef>
              <a:spcAft>
                <a:spcPts val="1600"/>
              </a:spcAft>
              <a:buClr>
                <a:schemeClr val="dk2"/>
              </a:buClr>
              <a:buSzPts val="1400"/>
              <a:buFont typeface="Nunito"/>
              <a:buChar char="■"/>
              <a:defRPr>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s://www.linkedin.com/in/shoninouye/" TargetMode="External"/><Relationship Id="rId4" Type="http://schemas.openxmlformats.org/officeDocument/2006/relationships/image" Target="../media/image1.jpg"/><Relationship Id="rId11" Type="http://schemas.openxmlformats.org/officeDocument/2006/relationships/hyperlink" Target="https://www.linkedin.com/in/matthew-peterschmidt-5b7a299b/" TargetMode="External"/><Relationship Id="rId10" Type="http://schemas.openxmlformats.org/officeDocument/2006/relationships/hyperlink" Target="https://www.linkedin.com/in/andie-donovan/" TargetMode="External"/><Relationship Id="rId9" Type="http://schemas.openxmlformats.org/officeDocument/2006/relationships/hyperlink" Target="https://www.linkedin.com/in/shoninouye/" TargetMode="External"/><Relationship Id="rId5" Type="http://schemas.openxmlformats.org/officeDocument/2006/relationships/hyperlink" Target="https://www.linkedin.com/in/andie-donovan/" TargetMode="External"/><Relationship Id="rId6" Type="http://schemas.openxmlformats.org/officeDocument/2006/relationships/image" Target="../media/image10.jpg"/><Relationship Id="rId7" Type="http://schemas.openxmlformats.org/officeDocument/2006/relationships/hyperlink" Target="https://www.linkedin.com/in/matthew-peterschmidt-5b7a299b/" TargetMode="External"/><Relationship Id="rId8"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github.com/zfz/twitter_corpus" TargetMode="External"/><Relationship Id="rId4" Type="http://schemas.openxmlformats.org/officeDocument/2006/relationships/hyperlink" Target="https://www.kaggle.com/c/si650winter1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image" Target="../media/image8.jpg"/><Relationship Id="rId5"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14.jpg"/><Relationship Id="rId5" Type="http://schemas.openxmlformats.org/officeDocument/2006/relationships/image" Target="../media/image3.jpg"/><Relationship Id="rId6"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25"/>
            <a:ext cx="4736400" cy="18729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4000"/>
              <a:t>YouTube Sentiment Analysis</a:t>
            </a:r>
            <a:endParaRPr sz="4000"/>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By Andie Donovan, Shon Inouye, and Matthew Peterschmidt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 name="Shape 407"/>
        <p:cNvGrpSpPr/>
        <p:nvPr/>
      </p:nvGrpSpPr>
      <p:grpSpPr>
        <a:xfrm>
          <a:off x="0" y="0"/>
          <a:ext cx="0" cy="0"/>
          <a:chOff x="0" y="0"/>
          <a:chExt cx="0" cy="0"/>
        </a:xfrm>
      </p:grpSpPr>
      <p:sp>
        <p:nvSpPr>
          <p:cNvPr id="408" name="Google Shape;408;p22"/>
          <p:cNvSpPr/>
          <p:nvPr/>
        </p:nvSpPr>
        <p:spPr>
          <a:xfrm>
            <a:off x="6888000" y="1964875"/>
            <a:ext cx="1989900" cy="2155500"/>
          </a:xfrm>
          <a:prstGeom prst="round2DiagRect">
            <a:avLst>
              <a:gd fmla="val 16667" name="adj1"/>
              <a:gd fmla="val 0" name="adj2"/>
            </a:avLst>
          </a:prstGeom>
          <a:solidFill>
            <a:srgbClr val="249C90"/>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t/>
            </a:r>
            <a:endParaRPr/>
          </a:p>
        </p:txBody>
      </p:sp>
      <p:sp>
        <p:nvSpPr>
          <p:cNvPr id="409" name="Google Shape;409;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Natural Language Processing</a:t>
            </a:r>
            <a:endParaRPr/>
          </a:p>
          <a:p>
            <a:pPr indent="0" lvl="0" marL="0">
              <a:spcBef>
                <a:spcPts val="0"/>
              </a:spcBef>
              <a:spcAft>
                <a:spcPts val="0"/>
              </a:spcAft>
              <a:buNone/>
            </a:pPr>
            <a:r>
              <a:rPr lang="en" sz="1100"/>
              <a:t>Teaching the computer how to process human language</a:t>
            </a:r>
            <a:endParaRPr sz="1100"/>
          </a:p>
        </p:txBody>
      </p:sp>
      <p:grpSp>
        <p:nvGrpSpPr>
          <p:cNvPr id="410" name="Google Shape;410;p22"/>
          <p:cNvGrpSpPr/>
          <p:nvPr/>
        </p:nvGrpSpPr>
        <p:grpSpPr>
          <a:xfrm>
            <a:off x="4522149" y="2875838"/>
            <a:ext cx="320619" cy="362376"/>
            <a:chOff x="4858109" y="2631368"/>
            <a:chExt cx="316442" cy="315000"/>
          </a:xfrm>
        </p:grpSpPr>
        <p:sp>
          <p:nvSpPr>
            <p:cNvPr id="411" name="Google Shape;411;p22"/>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algn="ctr">
                <a:spcBef>
                  <a:spcPts val="0"/>
                </a:spcBef>
                <a:spcAft>
                  <a:spcPts val="0"/>
                </a:spcAft>
                <a:buNone/>
              </a:pPr>
              <a:r>
                <a:t/>
              </a:r>
              <a:endParaRPr/>
            </a:p>
          </p:txBody>
        </p:sp>
        <p:sp>
          <p:nvSpPr>
            <p:cNvPr id="412" name="Google Shape;412;p22"/>
            <p:cNvSpPr/>
            <p:nvPr/>
          </p:nvSpPr>
          <p:spPr>
            <a:xfrm>
              <a:off x="4858109" y="2739300"/>
              <a:ext cx="239100" cy="99000"/>
            </a:xfrm>
            <a:prstGeom prst="rightArrow">
              <a:avLst>
                <a:gd fmla="val 32020" name="adj1"/>
                <a:gd fmla="val 66970" name="adj2"/>
              </a:avLst>
            </a:prstGeom>
            <a:solidFill>
              <a:srgbClr val="0D5DDF"/>
            </a:solidFill>
            <a:ln>
              <a:noFill/>
            </a:ln>
          </p:spPr>
          <p:txBody>
            <a:bodyPr anchorCtr="0" anchor="ctr" bIns="91425" lIns="91425" spcFirstLastPara="1" rIns="91425" wrap="square" tIns="91425">
              <a:noAutofit/>
            </a:bodyPr>
            <a:lstStyle/>
            <a:p>
              <a:pPr indent="0" lvl="0" marL="0" algn="ctr">
                <a:spcBef>
                  <a:spcPts val="0"/>
                </a:spcBef>
                <a:spcAft>
                  <a:spcPts val="0"/>
                </a:spcAft>
                <a:buNone/>
              </a:pPr>
              <a:br>
                <a:rPr lang="en"/>
              </a:br>
              <a:endParaRPr/>
            </a:p>
          </p:txBody>
        </p:sp>
      </p:grpSp>
      <p:grpSp>
        <p:nvGrpSpPr>
          <p:cNvPr id="413" name="Google Shape;413;p22"/>
          <p:cNvGrpSpPr/>
          <p:nvPr/>
        </p:nvGrpSpPr>
        <p:grpSpPr>
          <a:xfrm>
            <a:off x="2169483" y="2889611"/>
            <a:ext cx="272832" cy="334831"/>
            <a:chOff x="3157188" y="909150"/>
            <a:chExt cx="470400" cy="470400"/>
          </a:xfrm>
        </p:grpSpPr>
        <p:sp>
          <p:nvSpPr>
            <p:cNvPr id="414" name="Google Shape;414;p22"/>
            <p:cNvSpPr/>
            <p:nvPr/>
          </p:nvSpPr>
          <p:spPr>
            <a:xfrm>
              <a:off x="3157188" y="909150"/>
              <a:ext cx="470400" cy="470400"/>
            </a:xfrm>
            <a:prstGeom prst="ellipse">
              <a:avLst/>
            </a:prstGeom>
            <a:solidFill>
              <a:srgbClr val="FFFFFF"/>
            </a:solidFill>
            <a:ln>
              <a:noFill/>
            </a:ln>
          </p:spPr>
          <p:txBody>
            <a:bodyPr anchorCtr="0" anchor="ctr" bIns="91425" lIns="91425" spcFirstLastPara="1" rIns="91425" wrap="square" tIns="91425">
              <a:noAutofit/>
            </a:bodyPr>
            <a:lstStyle/>
            <a:p>
              <a:pPr indent="0" lvl="0" marL="0" algn="ctr">
                <a:spcBef>
                  <a:spcPts val="0"/>
                </a:spcBef>
                <a:spcAft>
                  <a:spcPts val="0"/>
                </a:spcAft>
                <a:buNone/>
              </a:pPr>
              <a:r>
                <a:t/>
              </a:r>
              <a:endParaRPr/>
            </a:p>
          </p:txBody>
        </p:sp>
        <p:sp>
          <p:nvSpPr>
            <p:cNvPr id="415" name="Google Shape;415;p22"/>
            <p:cNvSpPr/>
            <p:nvPr/>
          </p:nvSpPr>
          <p:spPr>
            <a:xfrm>
              <a:off x="3243138" y="995100"/>
              <a:ext cx="298500" cy="298500"/>
            </a:xfrm>
            <a:prstGeom prst="mathPlus">
              <a:avLst>
                <a:gd fmla="val 9900" name="adj1"/>
              </a:avLst>
            </a:prstGeom>
            <a:solidFill>
              <a:srgbClr val="307BF3"/>
            </a:solidFill>
            <a:ln>
              <a:noFill/>
            </a:ln>
          </p:spPr>
          <p:txBody>
            <a:bodyPr anchorCtr="0" anchor="ctr" bIns="91425" lIns="91425" spcFirstLastPara="1" rIns="91425" wrap="square" tIns="91425">
              <a:noAutofit/>
            </a:bodyPr>
            <a:lstStyle/>
            <a:p>
              <a:pPr indent="0" lvl="0" marL="0" algn="ctr">
                <a:spcBef>
                  <a:spcPts val="0"/>
                </a:spcBef>
                <a:spcAft>
                  <a:spcPts val="0"/>
                </a:spcAft>
                <a:buNone/>
              </a:pPr>
              <a:r>
                <a:t/>
              </a:r>
              <a:endParaRPr/>
            </a:p>
          </p:txBody>
        </p:sp>
      </p:grpSp>
      <p:grpSp>
        <p:nvGrpSpPr>
          <p:cNvPr id="416" name="Google Shape;416;p22"/>
          <p:cNvGrpSpPr/>
          <p:nvPr/>
        </p:nvGrpSpPr>
        <p:grpSpPr>
          <a:xfrm>
            <a:off x="2302552" y="1964898"/>
            <a:ext cx="2623460" cy="2184255"/>
            <a:chOff x="3071457" y="2013875"/>
            <a:chExt cx="1944600" cy="1569600"/>
          </a:xfrm>
        </p:grpSpPr>
        <p:sp>
          <p:nvSpPr>
            <p:cNvPr id="417" name="Google Shape;417;p22"/>
            <p:cNvSpPr/>
            <p:nvPr/>
          </p:nvSpPr>
          <p:spPr>
            <a:xfrm flipH="1" rot="10800000">
              <a:off x="3071457" y="2013875"/>
              <a:ext cx="1944600" cy="1569600"/>
            </a:xfrm>
            <a:prstGeom prst="round2DiagRect">
              <a:avLst>
                <a:gd fmla="val 0" name="adj1"/>
                <a:gd fmla="val 17764" name="adj2"/>
              </a:avLst>
            </a:prstGeom>
            <a:solidFill>
              <a:srgbClr val="1D7E74"/>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t/>
              </a:r>
              <a:endParaRPr/>
            </a:p>
          </p:txBody>
        </p:sp>
        <p:sp>
          <p:nvSpPr>
            <p:cNvPr id="418" name="Google Shape;418;p22"/>
            <p:cNvSpPr txBox="1"/>
            <p:nvPr/>
          </p:nvSpPr>
          <p:spPr>
            <a:xfrm>
              <a:off x="3316102" y="2092114"/>
              <a:ext cx="1451700" cy="4599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800">
                  <a:solidFill>
                    <a:srgbClr val="FFFFFF"/>
                  </a:solidFill>
                  <a:latin typeface="Roboto"/>
                  <a:ea typeface="Roboto"/>
                  <a:cs typeface="Roboto"/>
                  <a:sym typeface="Roboto"/>
                </a:rPr>
                <a:t>Tokenizing</a:t>
              </a:r>
              <a:endParaRPr sz="1800">
                <a:solidFill>
                  <a:srgbClr val="FFFFFF"/>
                </a:solidFill>
                <a:latin typeface="Roboto"/>
                <a:ea typeface="Roboto"/>
                <a:cs typeface="Roboto"/>
                <a:sym typeface="Roboto"/>
              </a:endParaRPr>
            </a:p>
          </p:txBody>
        </p:sp>
        <p:sp>
          <p:nvSpPr>
            <p:cNvPr id="419" name="Google Shape;419;p22"/>
            <p:cNvSpPr txBox="1"/>
            <p:nvPr/>
          </p:nvSpPr>
          <p:spPr>
            <a:xfrm>
              <a:off x="3316100" y="2386846"/>
              <a:ext cx="1475100" cy="11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00" strike="sngStrike">
                  <a:solidFill>
                    <a:srgbClr val="FFFFFF"/>
                  </a:solidFill>
                  <a:latin typeface="Roboto"/>
                  <a:ea typeface="Roboto"/>
                  <a:cs typeface="Roboto"/>
                  <a:sym typeface="Roboto"/>
                </a:rPr>
                <a:t>I</a:t>
              </a:r>
              <a:r>
                <a:rPr lang="en" sz="1300">
                  <a:solidFill>
                    <a:srgbClr val="FFFFFF"/>
                  </a:solidFill>
                  <a:latin typeface="Roboto"/>
                  <a:ea typeface="Roboto"/>
                  <a:cs typeface="Roboto"/>
                  <a:sym typeface="Roboto"/>
                </a:rPr>
                <a:t>, </a:t>
              </a:r>
              <a:r>
                <a:rPr lang="en" sz="1300" strike="sngStrike">
                  <a:solidFill>
                    <a:srgbClr val="FFFFFF"/>
                  </a:solidFill>
                  <a:latin typeface="Roboto"/>
                  <a:ea typeface="Roboto"/>
                  <a:cs typeface="Roboto"/>
                  <a:sym typeface="Roboto"/>
                </a:rPr>
                <a:t>am</a:t>
              </a:r>
              <a:r>
                <a:rPr lang="en" sz="1300">
                  <a:solidFill>
                    <a:srgbClr val="FFFFFF"/>
                  </a:solidFill>
                  <a:latin typeface="Roboto"/>
                  <a:ea typeface="Roboto"/>
                  <a:cs typeface="Roboto"/>
                  <a:sym typeface="Roboto"/>
                </a:rPr>
                <a:t>, really, great, </a:t>
              </a:r>
              <a:r>
                <a:rPr lang="en" sz="1300" strike="sngStrike">
                  <a:solidFill>
                    <a:srgbClr val="FFFFFF"/>
                  </a:solidFill>
                  <a:latin typeface="Roboto"/>
                  <a:ea typeface="Roboto"/>
                  <a:cs typeface="Roboto"/>
                  <a:sym typeface="Roboto"/>
                </a:rPr>
                <a:t>at</a:t>
              </a:r>
              <a:r>
                <a:rPr lang="en" sz="1300">
                  <a:solidFill>
                    <a:srgbClr val="FFFFFF"/>
                  </a:solidFill>
                  <a:latin typeface="Roboto"/>
                  <a:ea typeface="Roboto"/>
                  <a:cs typeface="Roboto"/>
                  <a:sym typeface="Roboto"/>
                </a:rPr>
                <a:t> commenting, </a:t>
              </a:r>
              <a:r>
                <a:rPr lang="en" sz="1300" strike="sngStrike">
                  <a:solidFill>
                    <a:srgbClr val="FFFFFF"/>
                  </a:solidFill>
                  <a:latin typeface="Roboto"/>
                  <a:ea typeface="Roboto"/>
                  <a:cs typeface="Roboto"/>
                  <a:sym typeface="Roboto"/>
                </a:rPr>
                <a:t>on</a:t>
              </a:r>
              <a:r>
                <a:rPr lang="en" sz="1300">
                  <a:solidFill>
                    <a:srgbClr val="FFFFFF"/>
                  </a:solidFill>
                  <a:latin typeface="Roboto"/>
                  <a:ea typeface="Roboto"/>
                  <a:cs typeface="Roboto"/>
                  <a:sym typeface="Roboto"/>
                </a:rPr>
                <a:t>, videos, yep, </a:t>
              </a:r>
              <a:r>
                <a:rPr lang="en" sz="1300" strike="sngStrike">
                  <a:solidFill>
                    <a:srgbClr val="FFFFFF"/>
                  </a:solidFill>
                  <a:latin typeface="Roboto"/>
                  <a:ea typeface="Roboto"/>
                  <a:cs typeface="Roboto"/>
                  <a:sym typeface="Roboto"/>
                </a:rPr>
                <a:t>that,</a:t>
              </a:r>
              <a:r>
                <a:rPr lang="en" sz="1300">
                  <a:solidFill>
                    <a:srgbClr val="FFFFFF"/>
                  </a:solidFill>
                  <a:latin typeface="Roboto"/>
                  <a:ea typeface="Roboto"/>
                  <a:cs typeface="Roboto"/>
                  <a:sym typeface="Roboto"/>
                </a:rPr>
                <a:t> video, </a:t>
              </a:r>
              <a:r>
                <a:rPr lang="en" sz="1300" strike="sngStrike">
                  <a:solidFill>
                    <a:srgbClr val="FFFFFF"/>
                  </a:solidFill>
                  <a:latin typeface="Roboto"/>
                  <a:ea typeface="Roboto"/>
                  <a:cs typeface="Roboto"/>
                  <a:sym typeface="Roboto"/>
                </a:rPr>
                <a:t>was</a:t>
              </a:r>
              <a:r>
                <a:rPr lang="en" sz="1300">
                  <a:solidFill>
                    <a:srgbClr val="FFFFFF"/>
                  </a:solidFill>
                  <a:latin typeface="Roboto"/>
                  <a:ea typeface="Roboto"/>
                  <a:cs typeface="Roboto"/>
                  <a:sym typeface="Roboto"/>
                </a:rPr>
                <a:t>, </a:t>
              </a:r>
              <a:r>
                <a:rPr lang="en" sz="1300" strike="sngStrike">
                  <a:solidFill>
                    <a:srgbClr val="FFFFFF"/>
                  </a:solidFill>
                  <a:latin typeface="Roboto"/>
                  <a:ea typeface="Roboto"/>
                  <a:cs typeface="Roboto"/>
                  <a:sym typeface="Roboto"/>
                </a:rPr>
                <a:t>a</a:t>
              </a:r>
              <a:r>
                <a:rPr lang="en" sz="1300">
                  <a:solidFill>
                    <a:srgbClr val="FFFFFF"/>
                  </a:solidFill>
                  <a:latin typeface="Roboto"/>
                  <a:ea typeface="Roboto"/>
                  <a:cs typeface="Roboto"/>
                  <a:sym typeface="Roboto"/>
                </a:rPr>
                <a:t>, great, one</a:t>
              </a:r>
              <a:endParaRPr sz="1300">
                <a:solidFill>
                  <a:srgbClr val="FFFFFF"/>
                </a:solidFill>
                <a:latin typeface="Roboto"/>
                <a:ea typeface="Roboto"/>
                <a:cs typeface="Roboto"/>
                <a:sym typeface="Roboto"/>
              </a:endParaRPr>
            </a:p>
            <a:p>
              <a:pPr indent="0" lvl="0" marL="0" algn="ctr">
                <a:lnSpc>
                  <a:spcPct val="115000"/>
                </a:lnSpc>
                <a:spcBef>
                  <a:spcPts val="1600"/>
                </a:spcBef>
                <a:spcAft>
                  <a:spcPts val="1600"/>
                </a:spcAft>
                <a:buNone/>
              </a:pPr>
              <a:r>
                <a:rPr lang="en" sz="1300">
                  <a:solidFill>
                    <a:srgbClr val="FFFFFF"/>
                  </a:solidFill>
                  <a:latin typeface="Roboto"/>
                  <a:ea typeface="Roboto"/>
                  <a:cs typeface="Roboto"/>
                  <a:sym typeface="Roboto"/>
                </a:rPr>
                <a:t>comments, are, cool</a:t>
              </a:r>
              <a:endParaRPr sz="1300">
                <a:solidFill>
                  <a:srgbClr val="FFFFFF"/>
                </a:solidFill>
                <a:latin typeface="Roboto"/>
                <a:ea typeface="Roboto"/>
                <a:cs typeface="Roboto"/>
                <a:sym typeface="Roboto"/>
              </a:endParaRPr>
            </a:p>
          </p:txBody>
        </p:sp>
      </p:grpSp>
      <p:grpSp>
        <p:nvGrpSpPr>
          <p:cNvPr id="420" name="Google Shape;420;p22"/>
          <p:cNvGrpSpPr/>
          <p:nvPr/>
        </p:nvGrpSpPr>
        <p:grpSpPr>
          <a:xfrm>
            <a:off x="265924" y="1965062"/>
            <a:ext cx="2038135" cy="2231452"/>
            <a:chOff x="1126863" y="2013875"/>
            <a:chExt cx="1944600" cy="1609298"/>
          </a:xfrm>
        </p:grpSpPr>
        <p:sp>
          <p:nvSpPr>
            <p:cNvPr id="421" name="Google Shape;421;p22"/>
            <p:cNvSpPr/>
            <p:nvPr/>
          </p:nvSpPr>
          <p:spPr>
            <a:xfrm>
              <a:off x="1126863" y="2013875"/>
              <a:ext cx="1944600" cy="1569600"/>
            </a:xfrm>
            <a:prstGeom prst="round2DiagRect">
              <a:avLst>
                <a:gd fmla="val 0" name="adj1"/>
                <a:gd fmla="val 17764" name="adj2"/>
              </a:avLst>
            </a:prstGeom>
            <a:solidFill>
              <a:srgbClr val="249C90"/>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t/>
              </a:r>
              <a:endParaRPr/>
            </a:p>
          </p:txBody>
        </p:sp>
        <p:sp>
          <p:nvSpPr>
            <p:cNvPr id="422" name="Google Shape;422;p22"/>
            <p:cNvSpPr txBox="1"/>
            <p:nvPr/>
          </p:nvSpPr>
          <p:spPr>
            <a:xfrm>
              <a:off x="1351627" y="2091521"/>
              <a:ext cx="1451700" cy="4599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800">
                  <a:solidFill>
                    <a:srgbClr val="FFFFFF"/>
                  </a:solidFill>
                  <a:latin typeface="Roboto"/>
                  <a:ea typeface="Roboto"/>
                  <a:cs typeface="Roboto"/>
                  <a:sym typeface="Roboto"/>
                </a:rPr>
                <a:t>Comments</a:t>
              </a:r>
              <a:endParaRPr sz="1800">
                <a:solidFill>
                  <a:srgbClr val="FFFFFF"/>
                </a:solidFill>
                <a:latin typeface="Roboto"/>
                <a:ea typeface="Roboto"/>
                <a:cs typeface="Roboto"/>
                <a:sym typeface="Roboto"/>
              </a:endParaRPr>
            </a:p>
          </p:txBody>
        </p:sp>
        <p:sp>
          <p:nvSpPr>
            <p:cNvPr id="423" name="Google Shape;423;p22"/>
            <p:cNvSpPr txBox="1"/>
            <p:nvPr/>
          </p:nvSpPr>
          <p:spPr>
            <a:xfrm>
              <a:off x="1199566" y="2388073"/>
              <a:ext cx="1816500" cy="1235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00">
                  <a:solidFill>
                    <a:srgbClr val="FFFFFF"/>
                  </a:solidFill>
                  <a:latin typeface="Roboto"/>
                  <a:ea typeface="Roboto"/>
                  <a:cs typeface="Roboto"/>
                  <a:sym typeface="Roboto"/>
                </a:rPr>
                <a:t>I am really great at commenting on videos. Yep--that video was a great one!</a:t>
              </a:r>
              <a:endParaRPr sz="1300">
                <a:solidFill>
                  <a:srgbClr val="FFFFFF"/>
                </a:solidFill>
                <a:latin typeface="Roboto"/>
                <a:ea typeface="Roboto"/>
                <a:cs typeface="Roboto"/>
                <a:sym typeface="Roboto"/>
              </a:endParaRPr>
            </a:p>
            <a:p>
              <a:pPr indent="0" lvl="0" marL="0" rtl="0" algn="ctr">
                <a:lnSpc>
                  <a:spcPct val="115000"/>
                </a:lnSpc>
                <a:spcBef>
                  <a:spcPts val="1600"/>
                </a:spcBef>
                <a:spcAft>
                  <a:spcPts val="0"/>
                </a:spcAft>
                <a:buNone/>
              </a:pPr>
              <a:r>
                <a:rPr lang="en" sz="1300">
                  <a:solidFill>
                    <a:srgbClr val="FFFFFF"/>
                  </a:solidFill>
                  <a:latin typeface="Roboto"/>
                  <a:ea typeface="Roboto"/>
                  <a:cs typeface="Roboto"/>
                  <a:sym typeface="Roboto"/>
                </a:rPr>
                <a:t>Comments are cool!</a:t>
              </a:r>
              <a:endParaRPr sz="1300">
                <a:solidFill>
                  <a:srgbClr val="FFFFFF"/>
                </a:solidFill>
                <a:latin typeface="Roboto"/>
                <a:ea typeface="Roboto"/>
                <a:cs typeface="Roboto"/>
                <a:sym typeface="Roboto"/>
              </a:endParaRPr>
            </a:p>
            <a:p>
              <a:pPr indent="0" lvl="0" marL="0" algn="ctr">
                <a:lnSpc>
                  <a:spcPct val="115000"/>
                </a:lnSpc>
                <a:spcBef>
                  <a:spcPts val="1600"/>
                </a:spcBef>
                <a:spcAft>
                  <a:spcPts val="1600"/>
                </a:spcAft>
                <a:buNone/>
              </a:pPr>
              <a:r>
                <a:t/>
              </a:r>
              <a:endParaRPr sz="1300">
                <a:solidFill>
                  <a:srgbClr val="FFFFFF"/>
                </a:solidFill>
                <a:latin typeface="Roboto"/>
                <a:ea typeface="Roboto"/>
                <a:cs typeface="Roboto"/>
                <a:sym typeface="Roboto"/>
              </a:endParaRPr>
            </a:p>
          </p:txBody>
        </p:sp>
      </p:grpSp>
      <p:grpSp>
        <p:nvGrpSpPr>
          <p:cNvPr id="424" name="Google Shape;424;p22"/>
          <p:cNvGrpSpPr/>
          <p:nvPr/>
        </p:nvGrpSpPr>
        <p:grpSpPr>
          <a:xfrm>
            <a:off x="4883132" y="1979260"/>
            <a:ext cx="1989796" cy="2155532"/>
            <a:chOff x="5317481" y="2013875"/>
            <a:chExt cx="3001200" cy="1569600"/>
          </a:xfrm>
        </p:grpSpPr>
        <p:sp>
          <p:nvSpPr>
            <p:cNvPr id="425" name="Google Shape;425;p22"/>
            <p:cNvSpPr/>
            <p:nvPr/>
          </p:nvSpPr>
          <p:spPr>
            <a:xfrm>
              <a:off x="5317481" y="2013875"/>
              <a:ext cx="3001200" cy="1569600"/>
            </a:xfrm>
            <a:prstGeom prst="round2DiagRect">
              <a:avLst>
                <a:gd fmla="val 0" name="adj1"/>
                <a:gd fmla="val 17764" name="adj2"/>
              </a:avLst>
            </a:prstGeom>
            <a:solidFill>
              <a:srgbClr val="155B54"/>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t/>
              </a:r>
              <a:endParaRPr/>
            </a:p>
            <a:p>
              <a:pPr indent="0" lvl="0" marL="0" algn="ctr">
                <a:spcBef>
                  <a:spcPts val="0"/>
                </a:spcBef>
                <a:spcAft>
                  <a:spcPts val="0"/>
                </a:spcAft>
                <a:buNone/>
              </a:pPr>
              <a:r>
                <a:t/>
              </a:r>
              <a:endParaRPr/>
            </a:p>
            <a:p>
              <a:pPr indent="0" lvl="0" marL="0" algn="ctr">
                <a:spcBef>
                  <a:spcPts val="0"/>
                </a:spcBef>
                <a:spcAft>
                  <a:spcPts val="0"/>
                </a:spcAft>
                <a:buNone/>
              </a:pPr>
              <a:r>
                <a:t/>
              </a:r>
              <a:endParaRPr/>
            </a:p>
            <a:p>
              <a:pPr indent="0" lvl="0" marL="0" algn="ctr">
                <a:spcBef>
                  <a:spcPts val="0"/>
                </a:spcBef>
                <a:spcAft>
                  <a:spcPts val="0"/>
                </a:spcAft>
                <a:buNone/>
              </a:pPr>
              <a:r>
                <a:t/>
              </a:r>
              <a:endParaRPr/>
            </a:p>
          </p:txBody>
        </p:sp>
        <p:sp>
          <p:nvSpPr>
            <p:cNvPr id="426" name="Google Shape;426;p22"/>
            <p:cNvSpPr txBox="1"/>
            <p:nvPr/>
          </p:nvSpPr>
          <p:spPr>
            <a:xfrm>
              <a:off x="5507251" y="2034438"/>
              <a:ext cx="2499900" cy="4599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700">
                  <a:solidFill>
                    <a:srgbClr val="FFFFFF"/>
                  </a:solidFill>
                  <a:latin typeface="Roboto"/>
                  <a:ea typeface="Roboto"/>
                  <a:cs typeface="Roboto"/>
                  <a:sym typeface="Roboto"/>
                </a:rPr>
                <a:t>Lemmatization + Stemming</a:t>
              </a:r>
              <a:endParaRPr sz="1700">
                <a:solidFill>
                  <a:srgbClr val="FFFFFF"/>
                </a:solidFill>
                <a:latin typeface="Roboto"/>
                <a:ea typeface="Roboto"/>
                <a:cs typeface="Roboto"/>
                <a:sym typeface="Roboto"/>
              </a:endParaRPr>
            </a:p>
          </p:txBody>
        </p:sp>
        <p:sp>
          <p:nvSpPr>
            <p:cNvPr id="427" name="Google Shape;427;p22"/>
            <p:cNvSpPr txBox="1"/>
            <p:nvPr/>
          </p:nvSpPr>
          <p:spPr>
            <a:xfrm>
              <a:off x="5638549" y="2512046"/>
              <a:ext cx="2417100" cy="97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300">
                  <a:solidFill>
                    <a:srgbClr val="FFFFFF"/>
                  </a:solidFill>
                  <a:latin typeface="Roboto"/>
                  <a:ea typeface="Roboto"/>
                  <a:cs typeface="Roboto"/>
                  <a:sym typeface="Roboto"/>
                </a:rPr>
                <a:t>really, great, comment, video, yep, video, </a:t>
              </a:r>
              <a:endParaRPr sz="1300">
                <a:solidFill>
                  <a:srgbClr val="FFFFFF"/>
                </a:solidFill>
                <a:latin typeface="Roboto"/>
                <a:ea typeface="Roboto"/>
                <a:cs typeface="Roboto"/>
                <a:sym typeface="Roboto"/>
              </a:endParaRPr>
            </a:p>
            <a:p>
              <a:pPr indent="0" lvl="0" marL="0" rtl="0" algn="ctr">
                <a:lnSpc>
                  <a:spcPct val="100000"/>
                </a:lnSpc>
                <a:spcBef>
                  <a:spcPts val="0"/>
                </a:spcBef>
                <a:spcAft>
                  <a:spcPts val="0"/>
                </a:spcAft>
                <a:buNone/>
              </a:pPr>
              <a:r>
                <a:rPr lang="en" sz="1300">
                  <a:solidFill>
                    <a:srgbClr val="FFFFFF"/>
                  </a:solidFill>
                  <a:latin typeface="Roboto"/>
                  <a:ea typeface="Roboto"/>
                  <a:cs typeface="Roboto"/>
                  <a:sym typeface="Roboto"/>
                </a:rPr>
                <a:t>great, one</a:t>
              </a:r>
              <a:endParaRPr sz="1300">
                <a:solidFill>
                  <a:srgbClr val="FFFFFF"/>
                </a:solidFill>
                <a:latin typeface="Roboto"/>
                <a:ea typeface="Roboto"/>
                <a:cs typeface="Roboto"/>
                <a:sym typeface="Roboto"/>
              </a:endParaRPr>
            </a:p>
            <a:p>
              <a:pPr indent="0" lvl="0" marL="0" rtl="0" algn="ctr">
                <a:lnSpc>
                  <a:spcPct val="100000"/>
                </a:lnSpc>
                <a:spcBef>
                  <a:spcPts val="0"/>
                </a:spcBef>
                <a:spcAft>
                  <a:spcPts val="0"/>
                </a:spcAft>
                <a:buNone/>
              </a:pPr>
              <a:r>
                <a:t/>
              </a:r>
              <a:endParaRPr sz="1300">
                <a:solidFill>
                  <a:srgbClr val="FFFFFF"/>
                </a:solidFill>
                <a:latin typeface="Roboto"/>
                <a:ea typeface="Roboto"/>
                <a:cs typeface="Roboto"/>
                <a:sym typeface="Roboto"/>
              </a:endParaRPr>
            </a:p>
            <a:p>
              <a:pPr indent="0" lvl="0" marL="0" rtl="0" algn="ctr">
                <a:lnSpc>
                  <a:spcPct val="100000"/>
                </a:lnSpc>
                <a:spcBef>
                  <a:spcPts val="0"/>
                </a:spcBef>
                <a:spcAft>
                  <a:spcPts val="0"/>
                </a:spcAft>
                <a:buNone/>
              </a:pPr>
              <a:r>
                <a:rPr lang="en" sz="1300">
                  <a:solidFill>
                    <a:srgbClr val="FFFFFF"/>
                  </a:solidFill>
                  <a:latin typeface="Roboto"/>
                  <a:ea typeface="Roboto"/>
                  <a:cs typeface="Roboto"/>
                  <a:sym typeface="Roboto"/>
                </a:rPr>
                <a:t>comment, cool</a:t>
              </a:r>
              <a:endParaRPr sz="1300">
                <a:solidFill>
                  <a:srgbClr val="FFFFFF"/>
                </a:solidFill>
                <a:latin typeface="Roboto"/>
                <a:ea typeface="Roboto"/>
                <a:cs typeface="Roboto"/>
                <a:sym typeface="Roboto"/>
              </a:endParaRPr>
            </a:p>
            <a:p>
              <a:pPr indent="0" lvl="0" marL="0" algn="ctr">
                <a:lnSpc>
                  <a:spcPct val="115000"/>
                </a:lnSpc>
                <a:spcBef>
                  <a:spcPts val="0"/>
                </a:spcBef>
                <a:spcAft>
                  <a:spcPts val="1600"/>
                </a:spcAft>
                <a:buNone/>
              </a:pPr>
              <a:r>
                <a:t/>
              </a:r>
              <a:endParaRPr sz="1300">
                <a:solidFill>
                  <a:srgbClr val="FFFFFF"/>
                </a:solidFill>
                <a:latin typeface="Roboto"/>
                <a:ea typeface="Roboto"/>
                <a:cs typeface="Roboto"/>
                <a:sym typeface="Roboto"/>
              </a:endParaRPr>
            </a:p>
          </p:txBody>
        </p:sp>
      </p:grpSp>
      <p:grpSp>
        <p:nvGrpSpPr>
          <p:cNvPr id="428" name="Google Shape;428;p22"/>
          <p:cNvGrpSpPr/>
          <p:nvPr/>
        </p:nvGrpSpPr>
        <p:grpSpPr>
          <a:xfrm>
            <a:off x="6705093" y="2861172"/>
            <a:ext cx="292519" cy="339066"/>
            <a:chOff x="4858109" y="2631368"/>
            <a:chExt cx="316442" cy="315000"/>
          </a:xfrm>
        </p:grpSpPr>
        <p:sp>
          <p:nvSpPr>
            <p:cNvPr id="429" name="Google Shape;429;p22"/>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algn="ctr">
                <a:spcBef>
                  <a:spcPts val="0"/>
                </a:spcBef>
                <a:spcAft>
                  <a:spcPts val="0"/>
                </a:spcAft>
                <a:buNone/>
              </a:pPr>
              <a:r>
                <a:t/>
              </a:r>
              <a:endParaRPr/>
            </a:p>
          </p:txBody>
        </p:sp>
        <p:sp>
          <p:nvSpPr>
            <p:cNvPr id="430" name="Google Shape;430;p22"/>
            <p:cNvSpPr/>
            <p:nvPr/>
          </p:nvSpPr>
          <p:spPr>
            <a:xfrm>
              <a:off x="4858109" y="2739300"/>
              <a:ext cx="239100" cy="99000"/>
            </a:xfrm>
            <a:prstGeom prst="rightArrow">
              <a:avLst>
                <a:gd fmla="val 32020" name="adj1"/>
                <a:gd fmla="val 66970" name="adj2"/>
              </a:avLst>
            </a:prstGeom>
            <a:solidFill>
              <a:srgbClr val="1D7E74"/>
            </a:solidFill>
            <a:ln>
              <a:noFill/>
            </a:ln>
          </p:spPr>
          <p:txBody>
            <a:bodyPr anchorCtr="0" anchor="ctr" bIns="91425" lIns="91425" spcFirstLastPara="1" rIns="91425" wrap="square" tIns="91425">
              <a:noAutofit/>
            </a:bodyPr>
            <a:lstStyle/>
            <a:p>
              <a:pPr indent="0" lvl="0" marL="0" algn="ctr">
                <a:spcBef>
                  <a:spcPts val="0"/>
                </a:spcBef>
                <a:spcAft>
                  <a:spcPts val="0"/>
                </a:spcAft>
                <a:buNone/>
              </a:pPr>
              <a:br>
                <a:rPr lang="en"/>
              </a:br>
              <a:endParaRPr/>
            </a:p>
          </p:txBody>
        </p:sp>
      </p:grpSp>
      <p:grpSp>
        <p:nvGrpSpPr>
          <p:cNvPr id="431" name="Google Shape;431;p22"/>
          <p:cNvGrpSpPr/>
          <p:nvPr/>
        </p:nvGrpSpPr>
        <p:grpSpPr>
          <a:xfrm>
            <a:off x="2169726" y="2889611"/>
            <a:ext cx="319590" cy="334831"/>
            <a:chOff x="3157188" y="909150"/>
            <a:chExt cx="470400" cy="470400"/>
          </a:xfrm>
        </p:grpSpPr>
        <p:sp>
          <p:nvSpPr>
            <p:cNvPr id="432" name="Google Shape;432;p22"/>
            <p:cNvSpPr/>
            <p:nvPr/>
          </p:nvSpPr>
          <p:spPr>
            <a:xfrm>
              <a:off x="3157188" y="909150"/>
              <a:ext cx="470400" cy="470400"/>
            </a:xfrm>
            <a:prstGeom prst="ellipse">
              <a:avLst/>
            </a:prstGeom>
            <a:solidFill>
              <a:srgbClr val="FFFFFF"/>
            </a:solidFill>
            <a:ln>
              <a:noFill/>
            </a:ln>
          </p:spPr>
          <p:txBody>
            <a:bodyPr anchorCtr="0" anchor="ctr" bIns="91425" lIns="91425" spcFirstLastPara="1" rIns="91425" wrap="square" tIns="91425">
              <a:noAutofit/>
            </a:bodyPr>
            <a:lstStyle/>
            <a:p>
              <a:pPr indent="0" lvl="0" marL="0" algn="ctr">
                <a:spcBef>
                  <a:spcPts val="0"/>
                </a:spcBef>
                <a:spcAft>
                  <a:spcPts val="0"/>
                </a:spcAft>
                <a:buNone/>
              </a:pPr>
              <a:r>
                <a:t/>
              </a:r>
              <a:endParaRPr/>
            </a:p>
          </p:txBody>
        </p:sp>
        <p:sp>
          <p:nvSpPr>
            <p:cNvPr id="433" name="Google Shape;433;p22"/>
            <p:cNvSpPr/>
            <p:nvPr/>
          </p:nvSpPr>
          <p:spPr>
            <a:xfrm>
              <a:off x="3243138" y="995100"/>
              <a:ext cx="298500" cy="298500"/>
            </a:xfrm>
            <a:prstGeom prst="mathPlus">
              <a:avLst>
                <a:gd fmla="val 9900" name="adj1"/>
              </a:avLst>
            </a:prstGeom>
            <a:solidFill>
              <a:srgbClr val="249C90"/>
            </a:solidFill>
            <a:ln>
              <a:noFill/>
            </a:ln>
          </p:spPr>
          <p:txBody>
            <a:bodyPr anchorCtr="0" anchor="ctr" bIns="91425" lIns="91425" spcFirstLastPara="1" rIns="91425" wrap="square" tIns="91425">
              <a:noAutofit/>
            </a:bodyPr>
            <a:lstStyle/>
            <a:p>
              <a:pPr indent="0" lvl="0" marL="0" algn="ctr">
                <a:spcBef>
                  <a:spcPts val="0"/>
                </a:spcBef>
                <a:spcAft>
                  <a:spcPts val="0"/>
                </a:spcAft>
                <a:buNone/>
              </a:pPr>
              <a:r>
                <a:t/>
              </a:r>
              <a:endParaRPr/>
            </a:p>
          </p:txBody>
        </p:sp>
      </p:grpSp>
      <p:sp>
        <p:nvSpPr>
          <p:cNvPr id="434" name="Google Shape;434;p22"/>
          <p:cNvSpPr txBox="1"/>
          <p:nvPr/>
        </p:nvSpPr>
        <p:spPr>
          <a:xfrm>
            <a:off x="6913275" y="2031900"/>
            <a:ext cx="1878600" cy="63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700">
                <a:solidFill>
                  <a:srgbClr val="FFFFFF"/>
                </a:solidFill>
                <a:latin typeface="Roboto"/>
                <a:ea typeface="Roboto"/>
                <a:cs typeface="Roboto"/>
                <a:sym typeface="Roboto"/>
              </a:rPr>
              <a:t>Transformations</a:t>
            </a:r>
            <a:endParaRPr b="1" sz="1700">
              <a:solidFill>
                <a:srgbClr val="FFFFFF"/>
              </a:solidFill>
              <a:latin typeface="Roboto"/>
              <a:ea typeface="Roboto"/>
              <a:cs typeface="Roboto"/>
              <a:sym typeface="Roboto"/>
            </a:endParaRPr>
          </a:p>
          <a:p>
            <a:pPr indent="0" lvl="0" marL="0" rtl="0" algn="ctr">
              <a:spcBef>
                <a:spcPts val="0"/>
              </a:spcBef>
              <a:spcAft>
                <a:spcPts val="0"/>
              </a:spcAft>
              <a:buNone/>
            </a:pPr>
            <a:r>
              <a:t/>
            </a:r>
            <a:endParaRPr b="1" sz="1800">
              <a:solidFill>
                <a:srgbClr val="FFFFFF"/>
              </a:solidFill>
              <a:latin typeface="Roboto"/>
              <a:ea typeface="Roboto"/>
              <a:cs typeface="Roboto"/>
              <a:sym typeface="Roboto"/>
            </a:endParaRPr>
          </a:p>
        </p:txBody>
      </p:sp>
      <p:sp>
        <p:nvSpPr>
          <p:cNvPr id="435" name="Google Shape;435;p22"/>
          <p:cNvSpPr txBox="1"/>
          <p:nvPr/>
        </p:nvSpPr>
        <p:spPr>
          <a:xfrm>
            <a:off x="7060875" y="2575900"/>
            <a:ext cx="1731000" cy="1320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300">
                <a:solidFill>
                  <a:srgbClr val="FFFFFF"/>
                </a:solidFill>
                <a:latin typeface="Roboto"/>
                <a:ea typeface="Roboto"/>
                <a:cs typeface="Roboto"/>
                <a:sym typeface="Roboto"/>
              </a:rPr>
              <a:t>0.038, 0.075, </a:t>
            </a:r>
            <a:endParaRPr sz="1300">
              <a:solidFill>
                <a:srgbClr val="FFFFFF"/>
              </a:solidFill>
              <a:latin typeface="Roboto"/>
              <a:ea typeface="Roboto"/>
              <a:cs typeface="Roboto"/>
              <a:sym typeface="Roboto"/>
            </a:endParaRPr>
          </a:p>
          <a:p>
            <a:pPr indent="0" lvl="0" marL="0" rtl="0" algn="ctr">
              <a:lnSpc>
                <a:spcPct val="100000"/>
              </a:lnSpc>
              <a:spcBef>
                <a:spcPts val="0"/>
              </a:spcBef>
              <a:spcAft>
                <a:spcPts val="0"/>
              </a:spcAft>
              <a:buNone/>
            </a:pPr>
            <a:r>
              <a:rPr lang="en" sz="1300">
                <a:solidFill>
                  <a:srgbClr val="FFFFFF"/>
                </a:solidFill>
                <a:latin typeface="Roboto"/>
                <a:ea typeface="Roboto"/>
                <a:cs typeface="Roboto"/>
                <a:sym typeface="Roboto"/>
              </a:rPr>
              <a:t>0.000, 0.075, </a:t>
            </a:r>
            <a:endParaRPr sz="1300">
              <a:solidFill>
                <a:srgbClr val="FFFFFF"/>
              </a:solidFill>
              <a:latin typeface="Roboto"/>
              <a:ea typeface="Roboto"/>
              <a:cs typeface="Roboto"/>
              <a:sym typeface="Roboto"/>
            </a:endParaRPr>
          </a:p>
          <a:p>
            <a:pPr indent="0" lvl="0" marL="0" rtl="0" algn="ctr">
              <a:lnSpc>
                <a:spcPct val="100000"/>
              </a:lnSpc>
              <a:spcBef>
                <a:spcPts val="0"/>
              </a:spcBef>
              <a:spcAft>
                <a:spcPts val="0"/>
              </a:spcAft>
              <a:buNone/>
            </a:pPr>
            <a:r>
              <a:rPr lang="en" sz="1300">
                <a:solidFill>
                  <a:srgbClr val="FFFFFF"/>
                </a:solidFill>
                <a:latin typeface="Roboto"/>
                <a:ea typeface="Roboto"/>
                <a:cs typeface="Roboto"/>
                <a:sym typeface="Roboto"/>
              </a:rPr>
              <a:t>0.038, 0.075, </a:t>
            </a:r>
            <a:endParaRPr sz="1300">
              <a:solidFill>
                <a:srgbClr val="FFFFFF"/>
              </a:solidFill>
              <a:latin typeface="Roboto"/>
              <a:ea typeface="Roboto"/>
              <a:cs typeface="Roboto"/>
              <a:sym typeface="Roboto"/>
            </a:endParaRPr>
          </a:p>
          <a:p>
            <a:pPr indent="0" lvl="0" marL="0" rtl="0" algn="ctr">
              <a:lnSpc>
                <a:spcPct val="100000"/>
              </a:lnSpc>
              <a:spcBef>
                <a:spcPts val="0"/>
              </a:spcBef>
              <a:spcAft>
                <a:spcPts val="0"/>
              </a:spcAft>
              <a:buNone/>
            </a:pPr>
            <a:r>
              <a:rPr lang="en" sz="1300">
                <a:solidFill>
                  <a:srgbClr val="FFFFFF"/>
                </a:solidFill>
                <a:latin typeface="Roboto"/>
                <a:ea typeface="Roboto"/>
                <a:cs typeface="Roboto"/>
                <a:sym typeface="Roboto"/>
              </a:rPr>
              <a:t>0.075, 0.038</a:t>
            </a:r>
            <a:endParaRPr sz="1300">
              <a:solidFill>
                <a:srgbClr val="FFFFFF"/>
              </a:solidFill>
              <a:latin typeface="Roboto"/>
              <a:ea typeface="Roboto"/>
              <a:cs typeface="Roboto"/>
              <a:sym typeface="Roboto"/>
            </a:endParaRPr>
          </a:p>
          <a:p>
            <a:pPr indent="0" lvl="0" marL="0" rtl="0" algn="ctr">
              <a:lnSpc>
                <a:spcPct val="100000"/>
              </a:lnSpc>
              <a:spcBef>
                <a:spcPts val="0"/>
              </a:spcBef>
              <a:spcAft>
                <a:spcPts val="0"/>
              </a:spcAft>
              <a:buNone/>
            </a:pPr>
            <a:r>
              <a:t/>
            </a:r>
            <a:endParaRPr sz="1300">
              <a:solidFill>
                <a:srgbClr val="FFFFFF"/>
              </a:solidFill>
              <a:latin typeface="Roboto"/>
              <a:ea typeface="Roboto"/>
              <a:cs typeface="Roboto"/>
              <a:sym typeface="Roboto"/>
            </a:endParaRPr>
          </a:p>
          <a:p>
            <a:pPr indent="0" lvl="0" marL="0" rtl="0" algn="ctr">
              <a:lnSpc>
                <a:spcPct val="115000"/>
              </a:lnSpc>
              <a:spcBef>
                <a:spcPts val="0"/>
              </a:spcBef>
              <a:spcAft>
                <a:spcPts val="1600"/>
              </a:spcAft>
              <a:buNone/>
            </a:pPr>
            <a:r>
              <a:rPr lang="en" sz="1300">
                <a:solidFill>
                  <a:srgbClr val="FFFFFF"/>
                </a:solidFill>
                <a:latin typeface="Roboto"/>
                <a:ea typeface="Roboto"/>
                <a:cs typeface="Roboto"/>
                <a:sym typeface="Roboto"/>
              </a:rPr>
              <a:t>0.000, 0.150</a:t>
            </a:r>
            <a:endParaRPr sz="1300">
              <a:solidFill>
                <a:srgbClr val="FFFFFF"/>
              </a:solidFill>
              <a:latin typeface="Roboto"/>
              <a:ea typeface="Roboto"/>
              <a:cs typeface="Roboto"/>
              <a:sym typeface="Roboto"/>
            </a:endParaRPr>
          </a:p>
        </p:txBody>
      </p:sp>
      <p:grpSp>
        <p:nvGrpSpPr>
          <p:cNvPr id="436" name="Google Shape;436;p22"/>
          <p:cNvGrpSpPr/>
          <p:nvPr/>
        </p:nvGrpSpPr>
        <p:grpSpPr>
          <a:xfrm>
            <a:off x="4732601" y="2872898"/>
            <a:ext cx="319590" cy="334831"/>
            <a:chOff x="3157188" y="909150"/>
            <a:chExt cx="470400" cy="470400"/>
          </a:xfrm>
        </p:grpSpPr>
        <p:sp>
          <p:nvSpPr>
            <p:cNvPr id="437" name="Google Shape;437;p22"/>
            <p:cNvSpPr/>
            <p:nvPr/>
          </p:nvSpPr>
          <p:spPr>
            <a:xfrm>
              <a:off x="3157188" y="909150"/>
              <a:ext cx="470400" cy="470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8" name="Google Shape;438;p22"/>
            <p:cNvSpPr/>
            <p:nvPr/>
          </p:nvSpPr>
          <p:spPr>
            <a:xfrm>
              <a:off x="3243138" y="995100"/>
              <a:ext cx="298500" cy="298500"/>
            </a:xfrm>
            <a:prstGeom prst="mathPlus">
              <a:avLst>
                <a:gd fmla="val 9900" name="adj1"/>
              </a:avLst>
            </a:prstGeom>
            <a:solidFill>
              <a:srgbClr val="249C9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39" name="Google Shape;439;p2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sp>
        <p:nvSpPr>
          <p:cNvPr id="444" name="Google Shape;444;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Models</a:t>
            </a:r>
            <a:endParaRPr/>
          </a:p>
          <a:p>
            <a:pPr indent="0" lvl="0" marL="0" rtl="0">
              <a:spcBef>
                <a:spcPts val="0"/>
              </a:spcBef>
              <a:spcAft>
                <a:spcPts val="0"/>
              </a:spcAft>
              <a:buNone/>
            </a:pPr>
            <a:r>
              <a:rPr lang="en" sz="1100"/>
              <a:t>Machine Learning models used in predicting classification outcomes</a:t>
            </a:r>
            <a:endParaRPr sz="1100"/>
          </a:p>
        </p:txBody>
      </p:sp>
      <p:sp>
        <p:nvSpPr>
          <p:cNvPr id="445" name="Google Shape;445;p23"/>
          <p:cNvSpPr txBox="1"/>
          <p:nvPr>
            <p:ph idx="1" type="body"/>
          </p:nvPr>
        </p:nvSpPr>
        <p:spPr>
          <a:xfrm>
            <a:off x="868375" y="1189300"/>
            <a:ext cx="7486500" cy="37341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t/>
            </a:r>
            <a:endParaRPr sz="1600"/>
          </a:p>
          <a:p>
            <a:pPr indent="-330200" lvl="0" marL="457200" rtl="0">
              <a:lnSpc>
                <a:spcPct val="100000"/>
              </a:lnSpc>
              <a:spcBef>
                <a:spcPts val="0"/>
              </a:spcBef>
              <a:spcAft>
                <a:spcPts val="0"/>
              </a:spcAft>
              <a:buSzPts val="1600"/>
              <a:buChar char="●"/>
            </a:pPr>
            <a:r>
              <a:rPr lang="en" sz="1600"/>
              <a:t>Models</a:t>
            </a:r>
            <a:endParaRPr sz="1600"/>
          </a:p>
          <a:p>
            <a:pPr indent="-330200" lvl="1" marL="914400" rtl="0">
              <a:lnSpc>
                <a:spcPct val="100000"/>
              </a:lnSpc>
              <a:spcBef>
                <a:spcPts val="0"/>
              </a:spcBef>
              <a:spcAft>
                <a:spcPts val="0"/>
              </a:spcAft>
              <a:buSzPts val="1600"/>
              <a:buChar char="○"/>
            </a:pPr>
            <a:r>
              <a:rPr lang="en" sz="1600"/>
              <a:t>Multinomial Naive Bayes Model * </a:t>
            </a:r>
            <a:endParaRPr sz="1600"/>
          </a:p>
          <a:p>
            <a:pPr indent="-330200" lvl="1" marL="914400" rtl="0">
              <a:lnSpc>
                <a:spcPct val="100000"/>
              </a:lnSpc>
              <a:spcBef>
                <a:spcPts val="0"/>
              </a:spcBef>
              <a:spcAft>
                <a:spcPts val="0"/>
              </a:spcAft>
              <a:buSzPts val="1600"/>
              <a:buChar char="○"/>
            </a:pPr>
            <a:r>
              <a:rPr lang="en" sz="1600"/>
              <a:t>Multinomial Logistic Regression * </a:t>
            </a:r>
            <a:endParaRPr sz="1600"/>
          </a:p>
          <a:p>
            <a:pPr indent="-330200" lvl="1" marL="914400" rtl="0">
              <a:lnSpc>
                <a:spcPct val="100000"/>
              </a:lnSpc>
              <a:spcBef>
                <a:spcPts val="0"/>
              </a:spcBef>
              <a:spcAft>
                <a:spcPts val="0"/>
              </a:spcAft>
              <a:buSzPts val="1600"/>
              <a:buChar char="○"/>
            </a:pPr>
            <a:r>
              <a:rPr lang="en" sz="1600"/>
              <a:t>Kth Nearest Neighbor</a:t>
            </a:r>
            <a:endParaRPr sz="1600"/>
          </a:p>
          <a:p>
            <a:pPr indent="-330200" lvl="1" marL="914400" rtl="0">
              <a:lnSpc>
                <a:spcPct val="100000"/>
              </a:lnSpc>
              <a:spcBef>
                <a:spcPts val="0"/>
              </a:spcBef>
              <a:spcAft>
                <a:spcPts val="0"/>
              </a:spcAft>
              <a:buSzPts val="1600"/>
              <a:buChar char="○"/>
            </a:pPr>
            <a:r>
              <a:rPr lang="en" sz="1600"/>
              <a:t>Linear Support Vector Machine</a:t>
            </a:r>
            <a:endParaRPr sz="1600"/>
          </a:p>
          <a:p>
            <a:pPr indent="-330200" lvl="1" marL="914400" rtl="0">
              <a:lnSpc>
                <a:spcPct val="100000"/>
              </a:lnSpc>
              <a:spcBef>
                <a:spcPts val="0"/>
              </a:spcBef>
              <a:spcAft>
                <a:spcPts val="0"/>
              </a:spcAft>
              <a:buSzPts val="1600"/>
              <a:buChar char="○"/>
            </a:pPr>
            <a:r>
              <a:rPr lang="en" sz="1600"/>
              <a:t>Random Forest</a:t>
            </a:r>
            <a:endParaRPr sz="1600"/>
          </a:p>
          <a:p>
            <a:pPr indent="-330200" lvl="1" marL="914400" rtl="0">
              <a:lnSpc>
                <a:spcPct val="100000"/>
              </a:lnSpc>
              <a:spcBef>
                <a:spcPts val="0"/>
              </a:spcBef>
              <a:spcAft>
                <a:spcPts val="0"/>
              </a:spcAft>
              <a:buSzPts val="1600"/>
              <a:buChar char="○"/>
            </a:pPr>
            <a:r>
              <a:rPr lang="en" sz="1600"/>
              <a:t>Gradient Boosting * </a:t>
            </a:r>
            <a:endParaRPr sz="1600"/>
          </a:p>
          <a:p>
            <a:pPr indent="0" lvl="0" marL="457200" rtl="0">
              <a:lnSpc>
                <a:spcPct val="100000"/>
              </a:lnSpc>
              <a:spcBef>
                <a:spcPts val="0"/>
              </a:spcBef>
              <a:spcAft>
                <a:spcPts val="0"/>
              </a:spcAft>
              <a:buClr>
                <a:srgbClr val="000000"/>
              </a:buClr>
              <a:buSzPts val="1100"/>
              <a:buFont typeface="Arial"/>
              <a:buNone/>
            </a:pPr>
            <a:r>
              <a:t/>
            </a:r>
            <a:endParaRPr sz="1600"/>
          </a:p>
          <a:p>
            <a:pPr indent="-330200" lvl="0" marL="457200" marR="0" rtl="0" algn="l">
              <a:lnSpc>
                <a:spcPct val="100000"/>
              </a:lnSpc>
              <a:spcBef>
                <a:spcPts val="0"/>
              </a:spcBef>
              <a:spcAft>
                <a:spcPts val="0"/>
              </a:spcAft>
              <a:buClr>
                <a:schemeClr val="dk2"/>
              </a:buClr>
              <a:buSzPts val="1600"/>
              <a:buFont typeface="Nunito"/>
              <a:buChar char="●"/>
            </a:pPr>
            <a:r>
              <a:rPr lang="en" sz="1600"/>
              <a:t>Randomized Grid Search</a:t>
            </a:r>
            <a:endParaRPr sz="1600"/>
          </a:p>
          <a:p>
            <a:pPr indent="-330200" lvl="1" marL="914400" marR="0" rtl="0" algn="l">
              <a:lnSpc>
                <a:spcPct val="100000"/>
              </a:lnSpc>
              <a:spcBef>
                <a:spcPts val="0"/>
              </a:spcBef>
              <a:spcAft>
                <a:spcPts val="0"/>
              </a:spcAft>
              <a:buSzPts val="1600"/>
              <a:buChar char="○"/>
            </a:pPr>
            <a:r>
              <a:rPr lang="en" sz="1600"/>
              <a:t>Hyperparameter Tuning</a:t>
            </a:r>
            <a:endParaRPr sz="1600"/>
          </a:p>
          <a:p>
            <a:pPr indent="-330200" lvl="0" marL="457200" marR="0" rtl="0" algn="l">
              <a:lnSpc>
                <a:spcPct val="100000"/>
              </a:lnSpc>
              <a:spcBef>
                <a:spcPts val="0"/>
              </a:spcBef>
              <a:spcAft>
                <a:spcPts val="0"/>
              </a:spcAft>
              <a:buClr>
                <a:schemeClr val="dk2"/>
              </a:buClr>
              <a:buSzPts val="1600"/>
              <a:buFont typeface="Nunito"/>
              <a:buChar char="●"/>
            </a:pPr>
            <a:r>
              <a:rPr lang="en" sz="1600"/>
              <a:t>5 Fold Cross Validation</a:t>
            </a:r>
            <a:r>
              <a:rPr lang="en" sz="1600"/>
              <a:t> </a:t>
            </a:r>
            <a:endParaRPr sz="1600"/>
          </a:p>
          <a:p>
            <a:pPr indent="-330200" lvl="1" marL="914400" marR="0" rtl="0" algn="l">
              <a:lnSpc>
                <a:spcPct val="100000"/>
              </a:lnSpc>
              <a:spcBef>
                <a:spcPts val="0"/>
              </a:spcBef>
              <a:spcAft>
                <a:spcPts val="0"/>
              </a:spcAft>
              <a:buSzPts val="1600"/>
              <a:buChar char="○"/>
            </a:pPr>
            <a:r>
              <a:rPr lang="en" sz="1600"/>
              <a:t>Model Validation</a:t>
            </a:r>
            <a:endParaRPr sz="1600"/>
          </a:p>
        </p:txBody>
      </p:sp>
      <p:sp>
        <p:nvSpPr>
          <p:cNvPr id="446" name="Google Shape;446;p2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0" name="Shape 450"/>
        <p:cNvGrpSpPr/>
        <p:nvPr/>
      </p:nvGrpSpPr>
      <p:grpSpPr>
        <a:xfrm>
          <a:off x="0" y="0"/>
          <a:ext cx="0" cy="0"/>
          <a:chOff x="0" y="0"/>
          <a:chExt cx="0" cy="0"/>
        </a:xfrm>
      </p:grpSpPr>
      <p:sp>
        <p:nvSpPr>
          <p:cNvPr id="451" name="Google Shape;451;p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Analysis of Results</a:t>
            </a:r>
            <a:endParaRPr/>
          </a:p>
          <a:p>
            <a:pPr indent="0" lvl="0" marL="0" rtl="0">
              <a:spcBef>
                <a:spcPts val="0"/>
              </a:spcBef>
              <a:spcAft>
                <a:spcPts val="0"/>
              </a:spcAft>
              <a:buNone/>
            </a:pPr>
            <a:r>
              <a:rPr lang="en" sz="1100"/>
              <a:t>Estimated accuracy of models and sentiment ratio results</a:t>
            </a:r>
            <a:endParaRPr sz="1100"/>
          </a:p>
        </p:txBody>
      </p:sp>
      <p:sp>
        <p:nvSpPr>
          <p:cNvPr id="452" name="Google Shape;452;p24"/>
          <p:cNvSpPr txBox="1"/>
          <p:nvPr/>
        </p:nvSpPr>
        <p:spPr>
          <a:xfrm>
            <a:off x="706650" y="1367150"/>
            <a:ext cx="8021400" cy="6243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Clr>
                <a:schemeClr val="dk2"/>
              </a:buClr>
              <a:buSzPts val="1600"/>
              <a:buFont typeface="Nunito"/>
              <a:buChar char="●"/>
            </a:pPr>
            <a:r>
              <a:rPr lang="en" sz="1600">
                <a:solidFill>
                  <a:schemeClr val="dk2"/>
                </a:solidFill>
                <a:latin typeface="Nunito"/>
                <a:ea typeface="Nunito"/>
                <a:cs typeface="Nunito"/>
                <a:sym typeface="Nunito"/>
              </a:rPr>
              <a:t>Training and testing on YouTube data only:</a:t>
            </a:r>
            <a:endParaRPr sz="1600"/>
          </a:p>
        </p:txBody>
      </p:sp>
      <p:graphicFrame>
        <p:nvGraphicFramePr>
          <p:cNvPr id="453" name="Google Shape;453;p24"/>
          <p:cNvGraphicFramePr/>
          <p:nvPr/>
        </p:nvGraphicFramePr>
        <p:xfrm>
          <a:off x="1017813" y="1921475"/>
          <a:ext cx="3000000" cy="3000000"/>
        </p:xfrm>
        <a:graphic>
          <a:graphicData uri="http://schemas.openxmlformats.org/drawingml/2006/table">
            <a:tbl>
              <a:tblPr>
                <a:noFill/>
                <a:tableStyleId>{332ED39C-6456-42CE-99CC-F7BA2A54590B}</a:tableStyleId>
              </a:tblPr>
              <a:tblGrid>
                <a:gridCol w="1120325"/>
                <a:gridCol w="1262550"/>
                <a:gridCol w="1462250"/>
                <a:gridCol w="1087750"/>
                <a:gridCol w="1087750"/>
                <a:gridCol w="1087750"/>
              </a:tblGrid>
              <a:tr h="539775">
                <a:tc>
                  <a:txBody>
                    <a:bodyPr>
                      <a:noAutofit/>
                    </a:bodyPr>
                    <a:lstStyle/>
                    <a:p>
                      <a:pPr indent="0" lvl="0" marL="0" rtl="0" algn="ctr">
                        <a:spcBef>
                          <a:spcPts val="0"/>
                        </a:spcBef>
                        <a:spcAft>
                          <a:spcPts val="0"/>
                        </a:spcAft>
                        <a:buNone/>
                      </a:pPr>
                      <a:r>
                        <a:t/>
                      </a:r>
                      <a:endParaRPr b="1"/>
                    </a:p>
                  </a:txBody>
                  <a:tcPr marT="91425" marB="91425" marR="91425" marL="91425">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c>
                  <a:txBody>
                    <a:bodyPr>
                      <a:noAutofit/>
                    </a:bodyPr>
                    <a:lstStyle/>
                    <a:p>
                      <a:pPr indent="0" lvl="0" marL="0" algn="ctr">
                        <a:spcBef>
                          <a:spcPts val="0"/>
                        </a:spcBef>
                        <a:spcAft>
                          <a:spcPts val="0"/>
                        </a:spcAft>
                        <a:buNone/>
                      </a:pPr>
                      <a:r>
                        <a:rPr b="1" lang="en"/>
                        <a:t>MNB</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c>
                  <a:txBody>
                    <a:bodyPr>
                      <a:noAutofit/>
                    </a:bodyPr>
                    <a:lstStyle/>
                    <a:p>
                      <a:pPr indent="0" lvl="0" marL="0" algn="ctr">
                        <a:spcBef>
                          <a:spcPts val="0"/>
                        </a:spcBef>
                        <a:spcAft>
                          <a:spcPts val="0"/>
                        </a:spcAft>
                        <a:buNone/>
                      </a:pPr>
                      <a:r>
                        <a:rPr b="1" lang="en"/>
                        <a:t>LR</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81930"/>
                      </a:srgbClr>
                    </a:solidFill>
                  </a:tcPr>
                </a:tc>
                <a:tc>
                  <a:txBody>
                    <a:bodyPr>
                      <a:noAutofit/>
                    </a:bodyPr>
                    <a:lstStyle/>
                    <a:p>
                      <a:pPr indent="0" lvl="0" marL="0" algn="ctr">
                        <a:spcBef>
                          <a:spcPts val="0"/>
                        </a:spcBef>
                        <a:spcAft>
                          <a:spcPts val="0"/>
                        </a:spcAft>
                        <a:buNone/>
                      </a:pPr>
                      <a:r>
                        <a:rPr b="1" lang="en"/>
                        <a:t>KNN</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c>
                  <a:txBody>
                    <a:bodyPr>
                      <a:noAutofit/>
                    </a:bodyPr>
                    <a:lstStyle/>
                    <a:p>
                      <a:pPr indent="0" lvl="0" marL="0" algn="ctr">
                        <a:spcBef>
                          <a:spcPts val="0"/>
                        </a:spcBef>
                        <a:spcAft>
                          <a:spcPts val="0"/>
                        </a:spcAft>
                        <a:buNone/>
                      </a:pPr>
                      <a:r>
                        <a:rPr b="1" lang="en"/>
                        <a:t>RF</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b="1" lang="en"/>
                        <a:t>GB</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r>
              <a:tr h="539775">
                <a:tc>
                  <a:txBody>
                    <a:bodyPr>
                      <a:noAutofit/>
                    </a:bodyPr>
                    <a:lstStyle/>
                    <a:p>
                      <a:pPr indent="0" lvl="0" marL="0" rtl="0" algn="ctr">
                        <a:spcBef>
                          <a:spcPts val="0"/>
                        </a:spcBef>
                        <a:spcAft>
                          <a:spcPts val="0"/>
                        </a:spcAft>
                        <a:buNone/>
                      </a:pPr>
                      <a:r>
                        <a:rPr b="1" lang="en"/>
                        <a:t>Accuracy</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c>
                  <a:txBody>
                    <a:bodyPr>
                      <a:noAutofit/>
                    </a:bodyPr>
                    <a:lstStyle/>
                    <a:p>
                      <a:pPr indent="0" lvl="0" marL="0" algn="ctr">
                        <a:spcBef>
                          <a:spcPts val="0"/>
                        </a:spcBef>
                        <a:spcAft>
                          <a:spcPts val="0"/>
                        </a:spcAft>
                        <a:buNone/>
                      </a:pPr>
                      <a:r>
                        <a:rPr lang="en"/>
                        <a:t>0.64</a:t>
                      </a:r>
                      <a:endParaRPr/>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c>
                  <a:txBody>
                    <a:bodyPr>
                      <a:noAutofit/>
                    </a:bodyPr>
                    <a:lstStyle/>
                    <a:p>
                      <a:pPr indent="0" lvl="0" marL="0" algn="ctr">
                        <a:spcBef>
                          <a:spcPts val="0"/>
                        </a:spcBef>
                        <a:spcAft>
                          <a:spcPts val="0"/>
                        </a:spcAft>
                        <a:buNone/>
                      </a:pPr>
                      <a:r>
                        <a:rPr lang="en"/>
                        <a:t>0.65</a:t>
                      </a:r>
                      <a:endParaRPr/>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81930"/>
                      </a:srgbClr>
                    </a:solidFill>
                  </a:tcPr>
                </a:tc>
                <a:tc>
                  <a:txBody>
                    <a:bodyPr>
                      <a:noAutofit/>
                    </a:bodyPr>
                    <a:lstStyle/>
                    <a:p>
                      <a:pPr indent="0" lvl="0" marL="0" algn="ctr">
                        <a:spcBef>
                          <a:spcPts val="0"/>
                        </a:spcBef>
                        <a:spcAft>
                          <a:spcPts val="0"/>
                        </a:spcAft>
                        <a:buNone/>
                      </a:pPr>
                      <a:r>
                        <a:rPr lang="en"/>
                        <a:t>0.43</a:t>
                      </a:r>
                      <a:endParaRPr/>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c>
                  <a:txBody>
                    <a:bodyPr>
                      <a:noAutofit/>
                    </a:bodyPr>
                    <a:lstStyle/>
                    <a:p>
                      <a:pPr indent="0" lvl="0" marL="0" algn="ctr">
                        <a:spcBef>
                          <a:spcPts val="0"/>
                        </a:spcBef>
                        <a:spcAft>
                          <a:spcPts val="0"/>
                        </a:spcAft>
                        <a:buNone/>
                      </a:pPr>
                      <a:r>
                        <a:rPr lang="en"/>
                        <a:t>0.58</a:t>
                      </a:r>
                      <a:endParaRPr/>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lang="en"/>
                        <a:t>0.62</a:t>
                      </a:r>
                      <a:endParaRPr/>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99999"/>
                      </a:solidFill>
                      <a:prstDash val="solid"/>
                      <a:round/>
                      <a:headEnd len="sm" w="sm" type="none"/>
                      <a:tailEnd len="sm" w="sm" type="none"/>
                    </a:lnB>
                    <a:solidFill>
                      <a:srgbClr val="249C90">
                        <a:alpha val="25450"/>
                      </a:srgbClr>
                    </a:solidFill>
                  </a:tcPr>
                </a:tc>
              </a:tr>
            </a:tbl>
          </a:graphicData>
        </a:graphic>
      </p:graphicFrame>
      <p:sp>
        <p:nvSpPr>
          <p:cNvPr id="454" name="Google Shape;454;p2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graphicFrame>
        <p:nvGraphicFramePr>
          <p:cNvPr id="455" name="Google Shape;455;p24"/>
          <p:cNvGraphicFramePr/>
          <p:nvPr/>
        </p:nvGraphicFramePr>
        <p:xfrm>
          <a:off x="1017813" y="3748875"/>
          <a:ext cx="3000000" cy="3000000"/>
        </p:xfrm>
        <a:graphic>
          <a:graphicData uri="http://schemas.openxmlformats.org/drawingml/2006/table">
            <a:tbl>
              <a:tblPr>
                <a:noFill/>
                <a:tableStyleId>{332ED39C-6456-42CE-99CC-F7BA2A54590B}</a:tableStyleId>
              </a:tblPr>
              <a:tblGrid>
                <a:gridCol w="1120325"/>
                <a:gridCol w="1262550"/>
                <a:gridCol w="1462250"/>
                <a:gridCol w="1141750"/>
                <a:gridCol w="1033750"/>
                <a:gridCol w="1087750"/>
              </a:tblGrid>
              <a:tr h="538225">
                <a:tc>
                  <a:txBody>
                    <a:bodyPr>
                      <a:noAutofit/>
                    </a:bodyPr>
                    <a:lstStyle/>
                    <a:p>
                      <a:pPr indent="0" lvl="0" marL="0" rtl="0" algn="ctr">
                        <a:spcBef>
                          <a:spcPts val="0"/>
                        </a:spcBef>
                        <a:spcAft>
                          <a:spcPts val="0"/>
                        </a:spcAft>
                        <a:buNone/>
                      </a:pPr>
                      <a:r>
                        <a:t/>
                      </a:r>
                      <a:endParaRPr b="1"/>
                    </a:p>
                  </a:txBody>
                  <a:tcPr marT="91425" marB="91425" marR="91425" marL="91425">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b="1" lang="en"/>
                        <a:t>MNB</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81930"/>
                      </a:srgbClr>
                    </a:solidFill>
                  </a:tcPr>
                </a:tc>
                <a:tc>
                  <a:txBody>
                    <a:bodyPr>
                      <a:noAutofit/>
                    </a:bodyPr>
                    <a:lstStyle/>
                    <a:p>
                      <a:pPr indent="0" lvl="0" marL="0" rtl="0" algn="ctr">
                        <a:spcBef>
                          <a:spcPts val="0"/>
                        </a:spcBef>
                        <a:spcAft>
                          <a:spcPts val="0"/>
                        </a:spcAft>
                        <a:buNone/>
                      </a:pPr>
                      <a:r>
                        <a:rPr b="1" lang="en"/>
                        <a:t>LR</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b="1" lang="en"/>
                        <a:t>KNN</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b="1" lang="en"/>
                        <a:t>RF</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b="1" lang="en"/>
                        <a:t>GB</a:t>
                      </a:r>
                      <a:endParaRPr b="1"/>
                    </a:p>
                  </a:txBody>
                  <a:tcPr marT="91425" marB="91425" marR="91425" marL="91425" anchor="ctr">
                    <a:lnL cap="flat" cmpd="sng" w="19050">
                      <a:solidFill>
                        <a:srgbClr val="999999"/>
                      </a:solidFill>
                      <a:prstDash val="solid"/>
                      <a:round/>
                      <a:headEnd len="sm" w="sm" type="none"/>
                      <a:tailEnd len="sm" w="sm" type="none"/>
                    </a:lnL>
                    <a:lnR cap="flat" cmpd="sng" w="19050">
                      <a:solidFill>
                        <a:srgbClr val="999999"/>
                      </a:solidFill>
                      <a:prstDash val="solid"/>
                      <a:round/>
                      <a:headEnd len="sm" w="sm" type="none"/>
                      <a:tailEnd len="sm" w="sm" type="none"/>
                    </a:lnR>
                    <a:lnT cap="flat" cmpd="sng" w="19050">
                      <a:solidFill>
                        <a:srgbClr val="999999"/>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r>
              <a:tr h="538225">
                <a:tc>
                  <a:txBody>
                    <a:bodyPr>
                      <a:noAutofit/>
                    </a:bodyPr>
                    <a:lstStyle/>
                    <a:p>
                      <a:pPr indent="0" lvl="0" marL="0" rtl="0" algn="ctr">
                        <a:spcBef>
                          <a:spcPts val="0"/>
                        </a:spcBef>
                        <a:spcAft>
                          <a:spcPts val="0"/>
                        </a:spcAft>
                        <a:buNone/>
                      </a:pPr>
                      <a:r>
                        <a:rPr b="1" lang="en"/>
                        <a:t>Accuracy</a:t>
                      </a:r>
                      <a:endParaRPr b="1"/>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lang="en"/>
                        <a:t>0.58</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81930"/>
                      </a:srgbClr>
                    </a:solidFill>
                  </a:tcPr>
                </a:tc>
                <a:tc>
                  <a:txBody>
                    <a:bodyPr>
                      <a:noAutofit/>
                    </a:bodyPr>
                    <a:lstStyle/>
                    <a:p>
                      <a:pPr indent="0" lvl="0" marL="0" rtl="0" algn="ctr">
                        <a:spcBef>
                          <a:spcPts val="0"/>
                        </a:spcBef>
                        <a:spcAft>
                          <a:spcPts val="0"/>
                        </a:spcAft>
                        <a:buNone/>
                      </a:pPr>
                      <a:r>
                        <a:rPr lang="en"/>
                        <a:t>0.53</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lang="en"/>
                        <a:t>0.45</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lang="en"/>
                        <a:t>0.57</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c>
                  <a:txBody>
                    <a:bodyPr>
                      <a:noAutofit/>
                    </a:bodyPr>
                    <a:lstStyle/>
                    <a:p>
                      <a:pPr indent="0" lvl="0" marL="0" rtl="0" algn="ctr">
                        <a:spcBef>
                          <a:spcPts val="0"/>
                        </a:spcBef>
                        <a:spcAft>
                          <a:spcPts val="0"/>
                        </a:spcAft>
                        <a:buNone/>
                      </a:pPr>
                      <a:r>
                        <a:rPr lang="en"/>
                        <a:t>0.56</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249C90">
                        <a:alpha val="25450"/>
                      </a:srgbClr>
                    </a:solidFill>
                  </a:tcPr>
                </a:tc>
              </a:tr>
            </a:tbl>
          </a:graphicData>
        </a:graphic>
      </p:graphicFrame>
      <p:sp>
        <p:nvSpPr>
          <p:cNvPr id="456" name="Google Shape;456;p24"/>
          <p:cNvSpPr txBox="1"/>
          <p:nvPr/>
        </p:nvSpPr>
        <p:spPr>
          <a:xfrm>
            <a:off x="706650" y="3256500"/>
            <a:ext cx="7730700" cy="6243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Clr>
                <a:schemeClr val="dk2"/>
              </a:buClr>
              <a:buSzPts val="1600"/>
              <a:buFont typeface="Nunito"/>
              <a:buChar char="●"/>
            </a:pPr>
            <a:r>
              <a:rPr lang="en" sz="1600">
                <a:solidFill>
                  <a:schemeClr val="dk2"/>
                </a:solidFill>
                <a:latin typeface="Nunito"/>
                <a:ea typeface="Nunito"/>
                <a:cs typeface="Nunito"/>
                <a:sym typeface="Nunito"/>
              </a:rPr>
              <a:t>Training on blog, twitter, &amp; YouTube data and testing on YouTube Data:</a:t>
            </a:r>
            <a:endParaRPr sz="1600"/>
          </a:p>
          <a:p>
            <a:pPr indent="0" lvl="0" marL="0" rtl="0">
              <a:spcBef>
                <a:spcPts val="0"/>
              </a:spcBef>
              <a:spcAft>
                <a:spcPts val="0"/>
              </a:spcAft>
              <a:buNone/>
            </a:pPr>
            <a:r>
              <a:t/>
            </a:r>
            <a:endParaRPr sz="1600">
              <a:solidFill>
                <a:schemeClr val="dk2"/>
              </a:solidFill>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0" name="Shape 460"/>
        <p:cNvGrpSpPr/>
        <p:nvPr/>
      </p:nvGrpSpPr>
      <p:grpSpPr>
        <a:xfrm>
          <a:off x="0" y="0"/>
          <a:ext cx="0" cy="0"/>
          <a:chOff x="0" y="0"/>
          <a:chExt cx="0" cy="0"/>
        </a:xfrm>
      </p:grpSpPr>
      <p:pic>
        <p:nvPicPr>
          <p:cNvPr id="461" name="Google Shape;461;p25"/>
          <p:cNvPicPr preferRelativeResize="0"/>
          <p:nvPr/>
        </p:nvPicPr>
        <p:blipFill rotWithShape="1">
          <a:blip r:embed="rId3">
            <a:alphaModFix/>
          </a:blip>
          <a:srcRect b="0" l="1156" r="0" t="3344"/>
          <a:stretch/>
        </p:blipFill>
        <p:spPr>
          <a:xfrm>
            <a:off x="727975" y="1284875"/>
            <a:ext cx="8048475" cy="3858626"/>
          </a:xfrm>
          <a:prstGeom prst="rect">
            <a:avLst/>
          </a:prstGeom>
          <a:noFill/>
          <a:ln>
            <a:noFill/>
          </a:ln>
        </p:spPr>
      </p:pic>
      <p:sp>
        <p:nvSpPr>
          <p:cNvPr id="462" name="Google Shape;462;p2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Dashboard Demo</a:t>
            </a:r>
            <a:endParaRPr/>
          </a:p>
          <a:p>
            <a:pPr indent="0" lvl="0" marL="0" rtl="0">
              <a:spcBef>
                <a:spcPts val="0"/>
              </a:spcBef>
              <a:spcAft>
                <a:spcPts val="0"/>
              </a:spcAft>
              <a:buNone/>
            </a:pPr>
            <a:r>
              <a:rPr lang="en" sz="1100"/>
              <a:t>Using Dash to create interactive visualizations of results </a:t>
            </a:r>
            <a:endParaRPr sz="1100"/>
          </a:p>
        </p:txBody>
      </p:sp>
      <p:sp>
        <p:nvSpPr>
          <p:cNvPr id="463" name="Google Shape;463;p2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7" name="Shape 467"/>
        <p:cNvGrpSpPr/>
        <p:nvPr/>
      </p:nvGrpSpPr>
      <p:grpSpPr>
        <a:xfrm>
          <a:off x="0" y="0"/>
          <a:ext cx="0" cy="0"/>
          <a:chOff x="0" y="0"/>
          <a:chExt cx="0" cy="0"/>
        </a:xfrm>
      </p:grpSpPr>
      <p:sp>
        <p:nvSpPr>
          <p:cNvPr id="468" name="Google Shape;468;p2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Hurdles </a:t>
            </a:r>
            <a:endParaRPr/>
          </a:p>
          <a:p>
            <a:pPr indent="0" lvl="0" marL="0">
              <a:spcBef>
                <a:spcPts val="0"/>
              </a:spcBef>
              <a:spcAft>
                <a:spcPts val="0"/>
              </a:spcAft>
              <a:buNone/>
            </a:pPr>
            <a:r>
              <a:rPr lang="en" sz="1200"/>
              <a:t>Blockers in the project + troubleshooting</a:t>
            </a:r>
            <a:endParaRPr sz="1200"/>
          </a:p>
        </p:txBody>
      </p:sp>
      <p:sp>
        <p:nvSpPr>
          <p:cNvPr id="469" name="Google Shape;469;p26"/>
          <p:cNvSpPr txBox="1"/>
          <p:nvPr>
            <p:ph idx="1" type="body"/>
          </p:nvPr>
        </p:nvSpPr>
        <p:spPr>
          <a:xfrm>
            <a:off x="878075" y="1446925"/>
            <a:ext cx="7380000" cy="3480300"/>
          </a:xfrm>
          <a:prstGeom prst="rect">
            <a:avLst/>
          </a:prstGeom>
        </p:spPr>
        <p:txBody>
          <a:bodyPr anchorCtr="0" anchor="t" bIns="91425" lIns="91425" spcFirstLastPara="1" rIns="91425" wrap="square" tIns="91425">
            <a:noAutofit/>
          </a:bodyPr>
          <a:lstStyle/>
          <a:p>
            <a:pPr indent="-330200" lvl="0" marL="457200" rtl="0">
              <a:lnSpc>
                <a:spcPct val="150000"/>
              </a:lnSpc>
              <a:spcBef>
                <a:spcPts val="0"/>
              </a:spcBef>
              <a:spcAft>
                <a:spcPts val="0"/>
              </a:spcAft>
              <a:buSzPts val="1600"/>
              <a:buChar char="●"/>
            </a:pPr>
            <a:r>
              <a:rPr lang="en" sz="1600"/>
              <a:t>Manually</a:t>
            </a:r>
            <a:r>
              <a:rPr lang="en" sz="1600"/>
              <a:t> classifying data</a:t>
            </a:r>
            <a:endParaRPr sz="1600"/>
          </a:p>
          <a:p>
            <a:pPr indent="-330200" lvl="0" marL="457200" rtl="0">
              <a:lnSpc>
                <a:spcPct val="150000"/>
              </a:lnSpc>
              <a:spcBef>
                <a:spcPts val="0"/>
              </a:spcBef>
              <a:spcAft>
                <a:spcPts val="0"/>
              </a:spcAft>
              <a:buSzPts val="1600"/>
              <a:buChar char="●"/>
            </a:pPr>
            <a:r>
              <a:rPr lang="en" sz="1600"/>
              <a:t>C</a:t>
            </a:r>
            <a:r>
              <a:rPr lang="en" sz="1600"/>
              <a:t>omments in different languages</a:t>
            </a:r>
            <a:endParaRPr sz="1600"/>
          </a:p>
          <a:p>
            <a:pPr indent="-330200" lvl="0" marL="457200" rtl="0">
              <a:lnSpc>
                <a:spcPct val="150000"/>
              </a:lnSpc>
              <a:spcBef>
                <a:spcPts val="0"/>
              </a:spcBef>
              <a:spcAft>
                <a:spcPts val="0"/>
              </a:spcAft>
              <a:buSzPts val="1600"/>
              <a:buChar char="●"/>
            </a:pPr>
            <a:r>
              <a:rPr lang="en" sz="1600"/>
              <a:t>Emojis, spam, and misspellings</a:t>
            </a:r>
            <a:endParaRPr sz="1600"/>
          </a:p>
          <a:p>
            <a:pPr indent="-330200" lvl="0" marL="457200" rtl="0">
              <a:lnSpc>
                <a:spcPct val="150000"/>
              </a:lnSpc>
              <a:spcBef>
                <a:spcPts val="0"/>
              </a:spcBef>
              <a:spcAft>
                <a:spcPts val="0"/>
              </a:spcAft>
              <a:buSzPts val="1600"/>
              <a:buChar char="●"/>
            </a:pPr>
            <a:r>
              <a:rPr lang="en" sz="1600"/>
              <a:t>S</a:t>
            </a:r>
            <a:r>
              <a:rPr lang="en" sz="1600"/>
              <a:t>arcasm and </a:t>
            </a:r>
            <a:r>
              <a:rPr lang="en" sz="1600"/>
              <a:t>long or mixed sentiment comments</a:t>
            </a:r>
            <a:endParaRPr sz="1600"/>
          </a:p>
          <a:p>
            <a:pPr indent="0" lvl="0" marL="0" rtl="0">
              <a:lnSpc>
                <a:spcPct val="150000"/>
              </a:lnSpc>
              <a:spcBef>
                <a:spcPts val="1600"/>
              </a:spcBef>
              <a:spcAft>
                <a:spcPts val="1600"/>
              </a:spcAft>
              <a:buNone/>
            </a:pPr>
            <a:r>
              <a:t/>
            </a:r>
            <a:endParaRPr sz="1600"/>
          </a:p>
        </p:txBody>
      </p:sp>
      <p:sp>
        <p:nvSpPr>
          <p:cNvPr id="470" name="Google Shape;470;p2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4" name="Shape 474"/>
        <p:cNvGrpSpPr/>
        <p:nvPr/>
      </p:nvGrpSpPr>
      <p:grpSpPr>
        <a:xfrm>
          <a:off x="0" y="0"/>
          <a:ext cx="0" cy="0"/>
          <a:chOff x="0" y="0"/>
          <a:chExt cx="0" cy="0"/>
        </a:xfrm>
      </p:grpSpPr>
      <p:sp>
        <p:nvSpPr>
          <p:cNvPr id="475" name="Google Shape;475;p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Conclusions</a:t>
            </a:r>
            <a:endParaRPr/>
          </a:p>
          <a:p>
            <a:pPr indent="0" lvl="0" marL="0" rtl="0">
              <a:spcBef>
                <a:spcPts val="0"/>
              </a:spcBef>
              <a:spcAft>
                <a:spcPts val="0"/>
              </a:spcAft>
              <a:buNone/>
            </a:pPr>
            <a:r>
              <a:rPr lang="en" sz="1100"/>
              <a:t>Concluding remarks and recap of our findings</a:t>
            </a:r>
            <a:endParaRPr sz="1100"/>
          </a:p>
        </p:txBody>
      </p:sp>
      <p:sp>
        <p:nvSpPr>
          <p:cNvPr id="476" name="Google Shape;476;p27"/>
          <p:cNvSpPr txBox="1"/>
          <p:nvPr>
            <p:ph idx="1" type="body"/>
          </p:nvPr>
        </p:nvSpPr>
        <p:spPr>
          <a:xfrm>
            <a:off x="820275" y="1369275"/>
            <a:ext cx="7818600" cy="3221100"/>
          </a:xfrm>
          <a:prstGeom prst="rect">
            <a:avLst/>
          </a:prstGeom>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SzPts val="1600"/>
              <a:buChar char="●"/>
            </a:pPr>
            <a:r>
              <a:rPr lang="en" sz="1600"/>
              <a:t>Able to classify comment sentiment with about 65% accuracy</a:t>
            </a:r>
            <a:endParaRPr sz="1600"/>
          </a:p>
          <a:p>
            <a:pPr indent="-330200" lvl="0" marL="457200" marR="0" rtl="0" algn="l">
              <a:lnSpc>
                <a:spcPct val="150000"/>
              </a:lnSpc>
              <a:spcBef>
                <a:spcPts val="0"/>
              </a:spcBef>
              <a:spcAft>
                <a:spcPts val="0"/>
              </a:spcAft>
              <a:buSzPts val="1600"/>
              <a:buChar char="●"/>
            </a:pPr>
            <a:r>
              <a:rPr lang="en" sz="1600"/>
              <a:t>Model performed better when training on just YouTube data </a:t>
            </a:r>
            <a:endParaRPr sz="1600"/>
          </a:p>
          <a:p>
            <a:pPr indent="-330200" lvl="1" marL="914400" marR="0" rtl="0" algn="l">
              <a:lnSpc>
                <a:spcPct val="150000"/>
              </a:lnSpc>
              <a:spcBef>
                <a:spcPts val="0"/>
              </a:spcBef>
              <a:spcAft>
                <a:spcPts val="0"/>
              </a:spcAft>
              <a:buSzPts val="1600"/>
              <a:buChar char="○"/>
            </a:pPr>
            <a:r>
              <a:rPr lang="en" sz="1600"/>
              <a:t>YouTube comments are a unique form of data and communication</a:t>
            </a:r>
            <a:endParaRPr sz="1600"/>
          </a:p>
          <a:p>
            <a:pPr indent="-330200" lvl="0" marL="457200" marR="0" rtl="0" algn="l">
              <a:lnSpc>
                <a:spcPct val="150000"/>
              </a:lnSpc>
              <a:spcBef>
                <a:spcPts val="0"/>
              </a:spcBef>
              <a:spcAft>
                <a:spcPts val="0"/>
              </a:spcAft>
              <a:buSzPts val="1600"/>
              <a:buChar char="●"/>
            </a:pPr>
            <a:r>
              <a:rPr lang="en" sz="1600"/>
              <a:t>Models had a difficult time predicting negative comments</a:t>
            </a:r>
            <a:endParaRPr sz="1600"/>
          </a:p>
          <a:p>
            <a:pPr indent="-330200" lvl="0" marL="457200" marR="0" rtl="0" algn="l">
              <a:lnSpc>
                <a:spcPct val="150000"/>
              </a:lnSpc>
              <a:spcBef>
                <a:spcPts val="0"/>
              </a:spcBef>
              <a:spcAft>
                <a:spcPts val="0"/>
              </a:spcAft>
              <a:buSzPts val="1600"/>
              <a:buChar char="●"/>
            </a:pPr>
            <a:r>
              <a:rPr lang="en" sz="1600"/>
              <a:t>Models had a relatively easier time predicting neutral comments</a:t>
            </a:r>
            <a:endParaRPr sz="1600"/>
          </a:p>
          <a:p>
            <a:pPr indent="-330200" lvl="0" marL="457200" marR="0" rtl="0" algn="l">
              <a:lnSpc>
                <a:spcPct val="150000"/>
              </a:lnSpc>
              <a:spcBef>
                <a:spcPts val="0"/>
              </a:spcBef>
              <a:spcAft>
                <a:spcPts val="0"/>
              </a:spcAft>
              <a:buSzPts val="1600"/>
              <a:buChar char="●"/>
            </a:pPr>
            <a:r>
              <a:rPr lang="en" sz="1600"/>
              <a:t>Some videos had comments that were very content-specific</a:t>
            </a:r>
            <a:endParaRPr sz="1600"/>
          </a:p>
          <a:p>
            <a:pPr indent="-330200" lvl="1" marL="914400" marR="0" rtl="0" algn="l">
              <a:lnSpc>
                <a:spcPct val="150000"/>
              </a:lnSpc>
              <a:spcBef>
                <a:spcPts val="0"/>
              </a:spcBef>
              <a:spcAft>
                <a:spcPts val="0"/>
              </a:spcAft>
              <a:buSzPts val="1600"/>
              <a:buChar char="○"/>
            </a:pPr>
            <a:r>
              <a:rPr lang="en" sz="1600"/>
              <a:t>Our models performed worse on these types of videos</a:t>
            </a:r>
            <a:endParaRPr sz="1600"/>
          </a:p>
        </p:txBody>
      </p:sp>
      <p:sp>
        <p:nvSpPr>
          <p:cNvPr id="477" name="Google Shape;477;p2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1" name="Shape 481"/>
        <p:cNvGrpSpPr/>
        <p:nvPr/>
      </p:nvGrpSpPr>
      <p:grpSpPr>
        <a:xfrm>
          <a:off x="0" y="0"/>
          <a:ext cx="0" cy="0"/>
          <a:chOff x="0" y="0"/>
          <a:chExt cx="0" cy="0"/>
        </a:xfrm>
      </p:grpSpPr>
      <p:sp>
        <p:nvSpPr>
          <p:cNvPr id="482" name="Google Shape;482;p2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Future Work</a:t>
            </a:r>
            <a:endParaRPr/>
          </a:p>
          <a:p>
            <a:pPr indent="0" lvl="0" marL="0">
              <a:spcBef>
                <a:spcPts val="0"/>
              </a:spcBef>
              <a:spcAft>
                <a:spcPts val="0"/>
              </a:spcAft>
              <a:buNone/>
            </a:pPr>
            <a:r>
              <a:rPr lang="en" sz="1100"/>
              <a:t>Next steps in the project and NLP areas to look into</a:t>
            </a:r>
            <a:endParaRPr sz="1100"/>
          </a:p>
        </p:txBody>
      </p:sp>
      <p:sp>
        <p:nvSpPr>
          <p:cNvPr id="483" name="Google Shape;483;p28"/>
          <p:cNvSpPr txBox="1"/>
          <p:nvPr>
            <p:ph idx="1" type="body"/>
          </p:nvPr>
        </p:nvSpPr>
        <p:spPr>
          <a:xfrm>
            <a:off x="823200" y="1494650"/>
            <a:ext cx="6583800" cy="3189300"/>
          </a:xfrm>
          <a:prstGeom prst="rect">
            <a:avLst/>
          </a:prstGeom>
        </p:spPr>
        <p:txBody>
          <a:bodyPr anchorCtr="0" anchor="t" bIns="91425" lIns="91425" spcFirstLastPara="1" rIns="91425" wrap="square" tIns="91425">
            <a:noAutofit/>
          </a:bodyPr>
          <a:lstStyle/>
          <a:p>
            <a:pPr indent="-330200" lvl="0" marL="457200" rtl="0">
              <a:lnSpc>
                <a:spcPct val="150000"/>
              </a:lnSpc>
              <a:spcBef>
                <a:spcPts val="0"/>
              </a:spcBef>
              <a:spcAft>
                <a:spcPts val="0"/>
              </a:spcAft>
              <a:buSzPts val="1600"/>
              <a:buChar char="●"/>
            </a:pPr>
            <a:r>
              <a:rPr lang="en" sz="1600"/>
              <a:t>Vader, another way to do sentiment analysis</a:t>
            </a:r>
            <a:endParaRPr sz="1600"/>
          </a:p>
          <a:p>
            <a:pPr indent="-330200" lvl="0" marL="457200" rtl="0">
              <a:lnSpc>
                <a:spcPct val="150000"/>
              </a:lnSpc>
              <a:spcBef>
                <a:spcPts val="0"/>
              </a:spcBef>
              <a:spcAft>
                <a:spcPts val="0"/>
              </a:spcAft>
              <a:buSzPts val="1600"/>
              <a:buChar char="●"/>
            </a:pPr>
            <a:r>
              <a:rPr lang="en" sz="1600"/>
              <a:t>Compare video like-dislike ratio to ratio of comment sentiments</a:t>
            </a:r>
            <a:endParaRPr sz="1600"/>
          </a:p>
          <a:p>
            <a:pPr indent="-330200" lvl="0" marL="457200" rtl="0">
              <a:lnSpc>
                <a:spcPct val="150000"/>
              </a:lnSpc>
              <a:spcBef>
                <a:spcPts val="0"/>
              </a:spcBef>
              <a:spcAft>
                <a:spcPts val="0"/>
              </a:spcAft>
              <a:buSzPts val="1600"/>
              <a:buChar char="●"/>
            </a:pPr>
            <a:r>
              <a:rPr lang="en" sz="1600"/>
              <a:t>Analyze comment sentiment for videos over time </a:t>
            </a:r>
            <a:endParaRPr sz="1600"/>
          </a:p>
          <a:p>
            <a:pPr indent="-330200" lvl="1" marL="914400" rtl="0">
              <a:lnSpc>
                <a:spcPct val="150000"/>
              </a:lnSpc>
              <a:spcBef>
                <a:spcPts val="0"/>
              </a:spcBef>
              <a:spcAft>
                <a:spcPts val="0"/>
              </a:spcAft>
              <a:buSzPts val="1600"/>
              <a:buChar char="○"/>
            </a:pPr>
            <a:r>
              <a:rPr lang="en" sz="1600"/>
              <a:t>Ex: Election Debates before and after controversial event</a:t>
            </a:r>
            <a:endParaRPr sz="1600"/>
          </a:p>
        </p:txBody>
      </p:sp>
      <p:sp>
        <p:nvSpPr>
          <p:cNvPr id="484" name="Google Shape;484;p2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8" name="Shape 488"/>
        <p:cNvGrpSpPr/>
        <p:nvPr/>
      </p:nvGrpSpPr>
      <p:grpSpPr>
        <a:xfrm>
          <a:off x="0" y="0"/>
          <a:ext cx="0" cy="0"/>
          <a:chOff x="0" y="0"/>
          <a:chExt cx="0" cy="0"/>
        </a:xfrm>
      </p:grpSpPr>
      <p:sp>
        <p:nvSpPr>
          <p:cNvPr id="489" name="Google Shape;489;p2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Credits</a:t>
            </a:r>
            <a:endParaRPr/>
          </a:p>
          <a:p>
            <a:pPr indent="0" lvl="0" marL="0">
              <a:spcBef>
                <a:spcPts val="0"/>
              </a:spcBef>
              <a:spcAft>
                <a:spcPts val="0"/>
              </a:spcAft>
              <a:buNone/>
            </a:pPr>
            <a:r>
              <a:rPr lang="en" sz="1100"/>
              <a:t>Giving thanks for support, involvement, and resources</a:t>
            </a:r>
            <a:endParaRPr sz="1100"/>
          </a:p>
        </p:txBody>
      </p:sp>
      <p:sp>
        <p:nvSpPr>
          <p:cNvPr id="490" name="Google Shape;490;p29"/>
          <p:cNvSpPr txBox="1"/>
          <p:nvPr>
            <p:ph idx="1" type="body"/>
          </p:nvPr>
        </p:nvSpPr>
        <p:spPr>
          <a:xfrm>
            <a:off x="856125" y="1554250"/>
            <a:ext cx="7459800" cy="2541600"/>
          </a:xfrm>
          <a:prstGeom prst="rect">
            <a:avLst/>
          </a:prstGeom>
        </p:spPr>
        <p:txBody>
          <a:bodyPr anchorCtr="0" anchor="t" bIns="91425" lIns="91425" spcFirstLastPara="1" rIns="91425" wrap="square" tIns="91425">
            <a:noAutofit/>
          </a:bodyPr>
          <a:lstStyle/>
          <a:p>
            <a:pPr indent="-330200" lvl="0" marL="457200">
              <a:lnSpc>
                <a:spcPct val="150000"/>
              </a:lnSpc>
              <a:spcBef>
                <a:spcPts val="0"/>
              </a:spcBef>
              <a:spcAft>
                <a:spcPts val="0"/>
              </a:spcAft>
              <a:buSzPts val="1600"/>
              <a:buChar char="●"/>
            </a:pPr>
            <a:r>
              <a:rPr lang="en" sz="1600"/>
              <a:t>Data Science at UCSB</a:t>
            </a:r>
            <a:endParaRPr sz="1600"/>
          </a:p>
          <a:p>
            <a:pPr indent="-330200" lvl="0" marL="457200" rtl="0">
              <a:lnSpc>
                <a:spcPct val="150000"/>
              </a:lnSpc>
              <a:spcBef>
                <a:spcPts val="0"/>
              </a:spcBef>
              <a:spcAft>
                <a:spcPts val="0"/>
              </a:spcAft>
              <a:buSzPts val="1600"/>
              <a:buChar char="●"/>
            </a:pPr>
            <a:r>
              <a:rPr lang="en" sz="1600"/>
              <a:t>Conor O’Brien </a:t>
            </a:r>
            <a:endParaRPr sz="1600"/>
          </a:p>
          <a:p>
            <a:pPr indent="-330200" lvl="0" marL="457200">
              <a:lnSpc>
                <a:spcPct val="150000"/>
              </a:lnSpc>
              <a:spcBef>
                <a:spcPts val="0"/>
              </a:spcBef>
              <a:spcAft>
                <a:spcPts val="0"/>
              </a:spcAft>
              <a:buSzPts val="1600"/>
              <a:buChar char="●"/>
            </a:pPr>
            <a:r>
              <a:rPr lang="en" sz="1600"/>
              <a:t>Raul Eulogio </a:t>
            </a:r>
            <a:r>
              <a:rPr lang="en" sz="1600"/>
              <a:t>(our troubleshooting guru)</a:t>
            </a:r>
            <a:endParaRPr sz="1600"/>
          </a:p>
          <a:p>
            <a:pPr indent="0" lvl="0" marL="0">
              <a:spcBef>
                <a:spcPts val="1600"/>
              </a:spcBef>
              <a:spcAft>
                <a:spcPts val="1600"/>
              </a:spcAft>
              <a:buNone/>
            </a:pPr>
            <a:r>
              <a:t/>
            </a:r>
            <a:endParaRPr/>
          </a:p>
        </p:txBody>
      </p:sp>
      <p:sp>
        <p:nvSpPr>
          <p:cNvPr id="491" name="Google Shape;491;p2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5" name="Shape 495"/>
        <p:cNvGrpSpPr/>
        <p:nvPr/>
      </p:nvGrpSpPr>
      <p:grpSpPr>
        <a:xfrm>
          <a:off x="0" y="0"/>
          <a:ext cx="0" cy="0"/>
          <a:chOff x="0" y="0"/>
          <a:chExt cx="0" cy="0"/>
        </a:xfrm>
      </p:grpSpPr>
      <p:sp>
        <p:nvSpPr>
          <p:cNvPr id="496" name="Google Shape;496;p30"/>
          <p:cNvSpPr txBox="1"/>
          <p:nvPr>
            <p:ph type="title"/>
          </p:nvPr>
        </p:nvSpPr>
        <p:spPr>
          <a:xfrm>
            <a:off x="1388625" y="772725"/>
            <a:ext cx="6366900" cy="31884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6000"/>
              <a:t>Thanks for Listening</a:t>
            </a:r>
            <a:endParaRPr sz="6000"/>
          </a:p>
          <a:p>
            <a:pPr indent="0" lvl="0" marL="0">
              <a:spcBef>
                <a:spcPts val="0"/>
              </a:spcBef>
              <a:spcAft>
                <a:spcPts val="0"/>
              </a:spcAft>
              <a:buNone/>
            </a:pPr>
            <a:r>
              <a:t/>
            </a:r>
            <a:endParaRPr sz="6000"/>
          </a:p>
        </p:txBody>
      </p:sp>
      <p:sp>
        <p:nvSpPr>
          <p:cNvPr id="497" name="Google Shape;497;p3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1" name="Shape 501"/>
        <p:cNvGrpSpPr/>
        <p:nvPr/>
      </p:nvGrpSpPr>
      <p:grpSpPr>
        <a:xfrm>
          <a:off x="0" y="0"/>
          <a:ext cx="0" cy="0"/>
          <a:chOff x="0" y="0"/>
          <a:chExt cx="0" cy="0"/>
        </a:xfrm>
      </p:grpSpPr>
      <p:sp>
        <p:nvSpPr>
          <p:cNvPr id="502" name="Google Shape;502;p3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Appendix </a:t>
            </a:r>
            <a:endParaRPr/>
          </a:p>
          <a:p>
            <a:pPr indent="0" lvl="0" marL="0">
              <a:spcBef>
                <a:spcPts val="0"/>
              </a:spcBef>
              <a:spcAft>
                <a:spcPts val="0"/>
              </a:spcAft>
              <a:buNone/>
            </a:pPr>
            <a:r>
              <a:rPr lang="en" sz="1100"/>
              <a:t>What the data looks like and statistical models</a:t>
            </a:r>
            <a:endParaRPr sz="1100"/>
          </a:p>
          <a:p>
            <a:pPr indent="0" lvl="0" marL="0">
              <a:spcBef>
                <a:spcPts val="0"/>
              </a:spcBef>
              <a:spcAft>
                <a:spcPts val="0"/>
              </a:spcAft>
              <a:buNone/>
            </a:pPr>
            <a:r>
              <a:t/>
            </a:r>
            <a:endParaRPr/>
          </a:p>
        </p:txBody>
      </p:sp>
      <p:sp>
        <p:nvSpPr>
          <p:cNvPr id="503" name="Google Shape;503;p3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Agenda</a:t>
            </a:r>
            <a:endParaRPr/>
          </a:p>
          <a:p>
            <a:pPr indent="0" lvl="0" marL="0">
              <a:spcBef>
                <a:spcPts val="0"/>
              </a:spcBef>
              <a:spcAft>
                <a:spcPts val="0"/>
              </a:spcAft>
              <a:buNone/>
            </a:pPr>
            <a:r>
              <a:rPr lang="en" sz="1100"/>
              <a:t>An overview of what we are going to talk about today</a:t>
            </a:r>
            <a:endParaRPr sz="1100"/>
          </a:p>
        </p:txBody>
      </p:sp>
      <p:sp>
        <p:nvSpPr>
          <p:cNvPr id="284" name="Google Shape;284;p14"/>
          <p:cNvSpPr/>
          <p:nvPr/>
        </p:nvSpPr>
        <p:spPr>
          <a:xfrm>
            <a:off x="1421791" y="2246850"/>
            <a:ext cx="649800" cy="40200"/>
          </a:xfrm>
          <a:prstGeom prst="roundRect">
            <a:avLst>
              <a:gd fmla="val 50000" name="adj"/>
            </a:avLst>
          </a:prstGeom>
          <a:solidFill>
            <a:srgbClr val="1B786E"/>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sz="1500"/>
          </a:p>
        </p:txBody>
      </p:sp>
      <p:grpSp>
        <p:nvGrpSpPr>
          <p:cNvPr id="285" name="Google Shape;285;p14"/>
          <p:cNvGrpSpPr/>
          <p:nvPr/>
        </p:nvGrpSpPr>
        <p:grpSpPr>
          <a:xfrm>
            <a:off x="9878" y="1877413"/>
            <a:ext cx="1873600" cy="1434787"/>
            <a:chOff x="369675" y="1960450"/>
            <a:chExt cx="1578300" cy="1214686"/>
          </a:xfrm>
        </p:grpSpPr>
        <p:sp>
          <p:nvSpPr>
            <p:cNvPr id="286" name="Google Shape;286;p14"/>
            <p:cNvSpPr/>
            <p:nvPr/>
          </p:nvSpPr>
          <p:spPr>
            <a:xfrm>
              <a:off x="861672" y="1960450"/>
              <a:ext cx="594300" cy="594300"/>
            </a:xfrm>
            <a:prstGeom prst="ellipse">
              <a:avLst/>
            </a:prstGeom>
            <a:noFill/>
            <a:ln cap="flat" cmpd="sng" w="38100">
              <a:solidFill>
                <a:srgbClr val="1B786E"/>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sz="1500"/>
            </a:p>
          </p:txBody>
        </p:sp>
        <p:sp>
          <p:nvSpPr>
            <p:cNvPr id="287" name="Google Shape;287;p14"/>
            <p:cNvSpPr txBox="1"/>
            <p:nvPr/>
          </p:nvSpPr>
          <p:spPr>
            <a:xfrm>
              <a:off x="940422" y="2121624"/>
              <a:ext cx="436800" cy="321000"/>
            </a:xfrm>
            <a:prstGeom prst="rect">
              <a:avLst/>
            </a:prstGeom>
            <a:noFill/>
            <a:ln>
              <a:noFill/>
            </a:ln>
          </p:spPr>
          <p:txBody>
            <a:bodyPr anchorCtr="0" anchor="t" bIns="91425" lIns="91425" spcFirstLastPara="1" rIns="91425" wrap="square" tIns="91425">
              <a:noAutofit/>
            </a:bodyPr>
            <a:lstStyle/>
            <a:p>
              <a:pPr indent="0" lvl="0" marL="0" algn="ctr">
                <a:lnSpc>
                  <a:spcPct val="115000"/>
                </a:lnSpc>
                <a:spcBef>
                  <a:spcPts val="0"/>
                </a:spcBef>
                <a:spcAft>
                  <a:spcPts val="1600"/>
                </a:spcAft>
                <a:buNone/>
              </a:pPr>
              <a:r>
                <a:rPr b="1" lang="en" sz="1500">
                  <a:solidFill>
                    <a:srgbClr val="1B786E"/>
                  </a:solidFill>
                  <a:latin typeface="Roboto"/>
                  <a:ea typeface="Roboto"/>
                  <a:cs typeface="Roboto"/>
                  <a:sym typeface="Roboto"/>
                </a:rPr>
                <a:t>1</a:t>
              </a:r>
              <a:endParaRPr b="1" sz="1500">
                <a:solidFill>
                  <a:srgbClr val="1B786E"/>
                </a:solidFill>
                <a:latin typeface="Roboto"/>
                <a:ea typeface="Roboto"/>
                <a:cs typeface="Roboto"/>
                <a:sym typeface="Roboto"/>
              </a:endParaRPr>
            </a:p>
          </p:txBody>
        </p:sp>
        <p:sp>
          <p:nvSpPr>
            <p:cNvPr id="288" name="Google Shape;288;p14"/>
            <p:cNvSpPr txBox="1"/>
            <p:nvPr/>
          </p:nvSpPr>
          <p:spPr>
            <a:xfrm>
              <a:off x="369675" y="2728736"/>
              <a:ext cx="1578300" cy="446400"/>
            </a:xfrm>
            <a:prstGeom prst="rect">
              <a:avLst/>
            </a:prstGeom>
            <a:noFill/>
            <a:ln>
              <a:noFill/>
            </a:ln>
          </p:spPr>
          <p:txBody>
            <a:bodyPr anchorCtr="0" anchor="b" bIns="91425" lIns="91425" spcFirstLastPara="1" rIns="91425" wrap="square" tIns="91425">
              <a:noAutofit/>
            </a:bodyPr>
            <a:lstStyle/>
            <a:p>
              <a:pPr indent="0" lvl="0" marL="0" algn="ctr">
                <a:lnSpc>
                  <a:spcPct val="115000"/>
                </a:lnSpc>
                <a:spcBef>
                  <a:spcPts val="0"/>
                </a:spcBef>
                <a:spcAft>
                  <a:spcPts val="0"/>
                </a:spcAft>
                <a:buNone/>
              </a:pPr>
              <a:r>
                <a:rPr b="1" lang="en" sz="1500">
                  <a:solidFill>
                    <a:srgbClr val="1B786E"/>
                  </a:solidFill>
                  <a:latin typeface="Roboto"/>
                  <a:ea typeface="Roboto"/>
                  <a:cs typeface="Roboto"/>
                  <a:sym typeface="Roboto"/>
                </a:rPr>
                <a:t>Introduction</a:t>
              </a:r>
              <a:endParaRPr b="1" sz="1500">
                <a:solidFill>
                  <a:srgbClr val="1B786E"/>
                </a:solidFill>
                <a:latin typeface="Roboto"/>
                <a:ea typeface="Roboto"/>
                <a:cs typeface="Roboto"/>
                <a:sym typeface="Roboto"/>
              </a:endParaRPr>
            </a:p>
          </p:txBody>
        </p:sp>
      </p:grpSp>
      <p:grpSp>
        <p:nvGrpSpPr>
          <p:cNvPr id="289" name="Google Shape;289;p14"/>
          <p:cNvGrpSpPr/>
          <p:nvPr/>
        </p:nvGrpSpPr>
        <p:grpSpPr>
          <a:xfrm>
            <a:off x="1848786" y="1884463"/>
            <a:ext cx="1837108" cy="1679374"/>
            <a:chOff x="2114712" y="1960450"/>
            <a:chExt cx="1537200" cy="1405216"/>
          </a:xfrm>
        </p:grpSpPr>
        <p:sp>
          <p:nvSpPr>
            <p:cNvPr id="290" name="Google Shape;290;p14"/>
            <p:cNvSpPr/>
            <p:nvPr/>
          </p:nvSpPr>
          <p:spPr>
            <a:xfrm>
              <a:off x="2586168" y="1960450"/>
              <a:ext cx="594300" cy="594300"/>
            </a:xfrm>
            <a:prstGeom prst="ellipse">
              <a:avLst/>
            </a:prstGeom>
            <a:noFill/>
            <a:ln cap="flat" cmpd="sng" w="38100">
              <a:solidFill>
                <a:srgbClr val="1B786E"/>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sz="1500"/>
            </a:p>
          </p:txBody>
        </p:sp>
        <p:sp>
          <p:nvSpPr>
            <p:cNvPr id="291" name="Google Shape;291;p14"/>
            <p:cNvSpPr txBox="1"/>
            <p:nvPr/>
          </p:nvSpPr>
          <p:spPr>
            <a:xfrm>
              <a:off x="2114712" y="2919266"/>
              <a:ext cx="1537200" cy="446400"/>
            </a:xfrm>
            <a:prstGeom prst="rect">
              <a:avLst/>
            </a:prstGeom>
            <a:noFill/>
            <a:ln>
              <a:noFill/>
            </a:ln>
          </p:spPr>
          <p:txBody>
            <a:bodyPr anchorCtr="0" anchor="b" bIns="91425" lIns="91425" spcFirstLastPara="1" rIns="91425" wrap="square" tIns="91425">
              <a:noAutofit/>
            </a:bodyPr>
            <a:lstStyle/>
            <a:p>
              <a:pPr indent="0" lvl="0" marL="0" algn="ctr">
                <a:lnSpc>
                  <a:spcPct val="115000"/>
                </a:lnSpc>
                <a:spcBef>
                  <a:spcPts val="0"/>
                </a:spcBef>
                <a:spcAft>
                  <a:spcPts val="0"/>
                </a:spcAft>
                <a:buNone/>
              </a:pPr>
              <a:r>
                <a:rPr b="1" lang="en" sz="1500">
                  <a:solidFill>
                    <a:srgbClr val="1B786E"/>
                  </a:solidFill>
                  <a:latin typeface="Roboto"/>
                  <a:ea typeface="Roboto"/>
                  <a:cs typeface="Roboto"/>
                  <a:sym typeface="Roboto"/>
                </a:rPr>
                <a:t>Data Modeling Steps</a:t>
              </a:r>
              <a:endParaRPr b="1" sz="1500">
                <a:solidFill>
                  <a:srgbClr val="1B786E"/>
                </a:solidFill>
                <a:latin typeface="Roboto"/>
                <a:ea typeface="Roboto"/>
                <a:cs typeface="Roboto"/>
                <a:sym typeface="Roboto"/>
              </a:endParaRPr>
            </a:p>
          </p:txBody>
        </p:sp>
        <p:sp>
          <p:nvSpPr>
            <p:cNvPr id="292" name="Google Shape;292;p14"/>
            <p:cNvSpPr txBox="1"/>
            <p:nvPr/>
          </p:nvSpPr>
          <p:spPr>
            <a:xfrm>
              <a:off x="2664918" y="2121624"/>
              <a:ext cx="436800" cy="321000"/>
            </a:xfrm>
            <a:prstGeom prst="rect">
              <a:avLst/>
            </a:prstGeom>
            <a:noFill/>
            <a:ln>
              <a:noFill/>
            </a:ln>
          </p:spPr>
          <p:txBody>
            <a:bodyPr anchorCtr="0" anchor="t" bIns="91425" lIns="91425" spcFirstLastPara="1" rIns="91425" wrap="square" tIns="91425">
              <a:noAutofit/>
            </a:bodyPr>
            <a:lstStyle/>
            <a:p>
              <a:pPr indent="0" lvl="0" marL="0" algn="ctr">
                <a:lnSpc>
                  <a:spcPct val="115000"/>
                </a:lnSpc>
                <a:spcBef>
                  <a:spcPts val="0"/>
                </a:spcBef>
                <a:spcAft>
                  <a:spcPts val="1600"/>
                </a:spcAft>
                <a:buNone/>
              </a:pPr>
              <a:r>
                <a:rPr b="1" lang="en" sz="1500">
                  <a:solidFill>
                    <a:srgbClr val="1B786E"/>
                  </a:solidFill>
                  <a:latin typeface="Roboto"/>
                  <a:ea typeface="Roboto"/>
                  <a:cs typeface="Roboto"/>
                  <a:sym typeface="Roboto"/>
                </a:rPr>
                <a:t>2</a:t>
              </a:r>
              <a:endParaRPr b="1" sz="1500">
                <a:solidFill>
                  <a:srgbClr val="1B786E"/>
                </a:solidFill>
                <a:latin typeface="Roboto"/>
                <a:ea typeface="Roboto"/>
                <a:cs typeface="Roboto"/>
                <a:sym typeface="Roboto"/>
              </a:endParaRPr>
            </a:p>
          </p:txBody>
        </p:sp>
      </p:grpSp>
      <p:grpSp>
        <p:nvGrpSpPr>
          <p:cNvPr id="293" name="Google Shape;293;p14"/>
          <p:cNvGrpSpPr/>
          <p:nvPr/>
        </p:nvGrpSpPr>
        <p:grpSpPr>
          <a:xfrm>
            <a:off x="3713278" y="1872789"/>
            <a:ext cx="1868313" cy="1474123"/>
            <a:chOff x="3818650" y="1960450"/>
            <a:chExt cx="1537200" cy="1212870"/>
          </a:xfrm>
        </p:grpSpPr>
        <p:sp>
          <p:nvSpPr>
            <p:cNvPr id="294" name="Google Shape;294;p14"/>
            <p:cNvSpPr/>
            <p:nvPr/>
          </p:nvSpPr>
          <p:spPr>
            <a:xfrm>
              <a:off x="4290102" y="1960450"/>
              <a:ext cx="594300" cy="594300"/>
            </a:xfrm>
            <a:prstGeom prst="ellipse">
              <a:avLst/>
            </a:prstGeom>
            <a:noFill/>
            <a:ln cap="flat" cmpd="sng" w="38100">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sz="1500"/>
            </a:p>
          </p:txBody>
        </p:sp>
        <p:sp>
          <p:nvSpPr>
            <p:cNvPr id="295" name="Google Shape;295;p14"/>
            <p:cNvSpPr txBox="1"/>
            <p:nvPr/>
          </p:nvSpPr>
          <p:spPr>
            <a:xfrm>
              <a:off x="3818650" y="2726920"/>
              <a:ext cx="1537200" cy="446400"/>
            </a:xfrm>
            <a:prstGeom prst="rect">
              <a:avLst/>
            </a:prstGeom>
            <a:noFill/>
            <a:ln>
              <a:noFill/>
            </a:ln>
          </p:spPr>
          <p:txBody>
            <a:bodyPr anchorCtr="0" anchor="b" bIns="91425" lIns="91425" spcFirstLastPara="1" rIns="91425" wrap="square" tIns="91425">
              <a:noAutofit/>
            </a:bodyPr>
            <a:lstStyle/>
            <a:p>
              <a:pPr indent="0" lvl="0" marL="0" algn="ctr">
                <a:lnSpc>
                  <a:spcPct val="115000"/>
                </a:lnSpc>
                <a:spcBef>
                  <a:spcPts val="0"/>
                </a:spcBef>
                <a:spcAft>
                  <a:spcPts val="0"/>
                </a:spcAft>
                <a:buNone/>
              </a:pPr>
              <a:r>
                <a:rPr b="1" lang="en" sz="1500">
                  <a:solidFill>
                    <a:srgbClr val="1B786E"/>
                  </a:solidFill>
                  <a:latin typeface="Roboto"/>
                  <a:ea typeface="Roboto"/>
                  <a:cs typeface="Roboto"/>
                  <a:sym typeface="Roboto"/>
                </a:rPr>
                <a:t>Results</a:t>
              </a:r>
              <a:endParaRPr b="1" sz="1500">
                <a:solidFill>
                  <a:srgbClr val="1B786E"/>
                </a:solidFill>
                <a:latin typeface="Roboto"/>
                <a:ea typeface="Roboto"/>
                <a:cs typeface="Roboto"/>
                <a:sym typeface="Roboto"/>
              </a:endParaRPr>
            </a:p>
          </p:txBody>
        </p:sp>
        <p:sp>
          <p:nvSpPr>
            <p:cNvPr id="296" name="Google Shape;296;p14"/>
            <p:cNvSpPr txBox="1"/>
            <p:nvPr/>
          </p:nvSpPr>
          <p:spPr>
            <a:xfrm>
              <a:off x="4368852" y="2121624"/>
              <a:ext cx="436800" cy="321000"/>
            </a:xfrm>
            <a:prstGeom prst="rect">
              <a:avLst/>
            </a:prstGeom>
            <a:noFill/>
            <a:ln>
              <a:noFill/>
            </a:ln>
          </p:spPr>
          <p:txBody>
            <a:bodyPr anchorCtr="0" anchor="t" bIns="91425" lIns="91425" spcFirstLastPara="1" rIns="91425" wrap="square" tIns="91425">
              <a:noAutofit/>
            </a:bodyPr>
            <a:lstStyle/>
            <a:p>
              <a:pPr indent="0" lvl="0" marL="0" algn="ctr">
                <a:lnSpc>
                  <a:spcPct val="115000"/>
                </a:lnSpc>
                <a:spcBef>
                  <a:spcPts val="0"/>
                </a:spcBef>
                <a:spcAft>
                  <a:spcPts val="1600"/>
                </a:spcAft>
                <a:buNone/>
              </a:pPr>
              <a:r>
                <a:rPr b="1" lang="en" sz="1500">
                  <a:solidFill>
                    <a:srgbClr val="1F887E"/>
                  </a:solidFill>
                  <a:latin typeface="Roboto"/>
                  <a:ea typeface="Roboto"/>
                  <a:cs typeface="Roboto"/>
                  <a:sym typeface="Roboto"/>
                </a:rPr>
                <a:t>3</a:t>
              </a:r>
              <a:endParaRPr b="1" sz="1500">
                <a:solidFill>
                  <a:srgbClr val="1F887E"/>
                </a:solidFill>
                <a:latin typeface="Roboto"/>
                <a:ea typeface="Roboto"/>
                <a:cs typeface="Roboto"/>
                <a:sym typeface="Roboto"/>
              </a:endParaRPr>
            </a:p>
          </p:txBody>
        </p:sp>
      </p:grpSp>
      <p:grpSp>
        <p:nvGrpSpPr>
          <p:cNvPr id="297" name="Google Shape;297;p14"/>
          <p:cNvGrpSpPr/>
          <p:nvPr/>
        </p:nvGrpSpPr>
        <p:grpSpPr>
          <a:xfrm>
            <a:off x="5579613" y="1884463"/>
            <a:ext cx="1837108" cy="1450774"/>
            <a:chOff x="5527887" y="1960450"/>
            <a:chExt cx="1537200" cy="1213935"/>
          </a:xfrm>
        </p:grpSpPr>
        <p:sp>
          <p:nvSpPr>
            <p:cNvPr id="298" name="Google Shape;298;p14"/>
            <p:cNvSpPr/>
            <p:nvPr/>
          </p:nvSpPr>
          <p:spPr>
            <a:xfrm>
              <a:off x="5999340" y="1960450"/>
              <a:ext cx="594300" cy="594300"/>
            </a:xfrm>
            <a:prstGeom prst="ellipse">
              <a:avLst/>
            </a:prstGeom>
            <a:noFill/>
            <a:ln cap="flat" cmpd="sng" w="38100">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sz="1500"/>
            </a:p>
          </p:txBody>
        </p:sp>
        <p:sp>
          <p:nvSpPr>
            <p:cNvPr id="299" name="Google Shape;299;p14"/>
            <p:cNvSpPr txBox="1"/>
            <p:nvPr/>
          </p:nvSpPr>
          <p:spPr>
            <a:xfrm>
              <a:off x="5527887" y="2727985"/>
              <a:ext cx="1537200" cy="446400"/>
            </a:xfrm>
            <a:prstGeom prst="rect">
              <a:avLst/>
            </a:prstGeom>
            <a:noFill/>
            <a:ln>
              <a:noFill/>
            </a:ln>
          </p:spPr>
          <p:txBody>
            <a:bodyPr anchorCtr="0" anchor="b" bIns="91425" lIns="91425" spcFirstLastPara="1" rIns="91425" wrap="square" tIns="91425">
              <a:noAutofit/>
            </a:bodyPr>
            <a:lstStyle/>
            <a:p>
              <a:pPr indent="0" lvl="0" marL="0" algn="ctr">
                <a:lnSpc>
                  <a:spcPct val="115000"/>
                </a:lnSpc>
                <a:spcBef>
                  <a:spcPts val="0"/>
                </a:spcBef>
                <a:spcAft>
                  <a:spcPts val="0"/>
                </a:spcAft>
                <a:buNone/>
              </a:pPr>
              <a:r>
                <a:rPr b="1" lang="en" sz="1500">
                  <a:solidFill>
                    <a:srgbClr val="1B786E"/>
                  </a:solidFill>
                  <a:latin typeface="Roboto"/>
                  <a:ea typeface="Roboto"/>
                  <a:cs typeface="Roboto"/>
                  <a:sym typeface="Roboto"/>
                </a:rPr>
                <a:t>Live Demo</a:t>
              </a:r>
              <a:endParaRPr b="1" sz="1500">
                <a:solidFill>
                  <a:srgbClr val="1B786E"/>
                </a:solidFill>
                <a:latin typeface="Roboto"/>
                <a:ea typeface="Roboto"/>
                <a:cs typeface="Roboto"/>
                <a:sym typeface="Roboto"/>
              </a:endParaRPr>
            </a:p>
          </p:txBody>
        </p:sp>
        <p:sp>
          <p:nvSpPr>
            <p:cNvPr id="300" name="Google Shape;300;p14"/>
            <p:cNvSpPr txBox="1"/>
            <p:nvPr/>
          </p:nvSpPr>
          <p:spPr>
            <a:xfrm>
              <a:off x="6078090" y="2121624"/>
              <a:ext cx="436800" cy="321000"/>
            </a:xfrm>
            <a:prstGeom prst="rect">
              <a:avLst/>
            </a:prstGeom>
            <a:noFill/>
            <a:ln>
              <a:noFill/>
            </a:ln>
          </p:spPr>
          <p:txBody>
            <a:bodyPr anchorCtr="0" anchor="t" bIns="91425" lIns="91425" spcFirstLastPara="1" rIns="91425" wrap="square" tIns="91425">
              <a:noAutofit/>
            </a:bodyPr>
            <a:lstStyle/>
            <a:p>
              <a:pPr indent="0" lvl="0" marL="0" algn="ctr">
                <a:lnSpc>
                  <a:spcPct val="115000"/>
                </a:lnSpc>
                <a:spcBef>
                  <a:spcPts val="0"/>
                </a:spcBef>
                <a:spcAft>
                  <a:spcPts val="1600"/>
                </a:spcAft>
                <a:buNone/>
              </a:pPr>
              <a:r>
                <a:rPr b="1" lang="en" sz="1500">
                  <a:solidFill>
                    <a:srgbClr val="1F887E"/>
                  </a:solidFill>
                  <a:latin typeface="Roboto"/>
                  <a:ea typeface="Roboto"/>
                  <a:cs typeface="Roboto"/>
                  <a:sym typeface="Roboto"/>
                </a:rPr>
                <a:t>4</a:t>
              </a:r>
              <a:endParaRPr b="1" sz="1500">
                <a:solidFill>
                  <a:srgbClr val="1F887E"/>
                </a:solidFill>
                <a:latin typeface="Roboto"/>
                <a:ea typeface="Roboto"/>
                <a:cs typeface="Roboto"/>
                <a:sym typeface="Roboto"/>
              </a:endParaRPr>
            </a:p>
          </p:txBody>
        </p:sp>
      </p:grpSp>
      <p:grpSp>
        <p:nvGrpSpPr>
          <p:cNvPr id="301" name="Google Shape;301;p14"/>
          <p:cNvGrpSpPr/>
          <p:nvPr/>
        </p:nvGrpSpPr>
        <p:grpSpPr>
          <a:xfrm>
            <a:off x="7304138" y="1888891"/>
            <a:ext cx="1825271" cy="1441918"/>
            <a:chOff x="7237137" y="1960450"/>
            <a:chExt cx="1537200" cy="1214349"/>
          </a:xfrm>
        </p:grpSpPr>
        <p:sp>
          <p:nvSpPr>
            <p:cNvPr id="302" name="Google Shape;302;p14"/>
            <p:cNvSpPr/>
            <p:nvPr/>
          </p:nvSpPr>
          <p:spPr>
            <a:xfrm>
              <a:off x="7708593" y="1960450"/>
              <a:ext cx="594300" cy="594300"/>
            </a:xfrm>
            <a:prstGeom prst="ellipse">
              <a:avLst/>
            </a:prstGeom>
            <a:noFill/>
            <a:ln cap="flat" cmpd="sng" w="38100">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sz="1500"/>
            </a:p>
          </p:txBody>
        </p:sp>
        <p:sp>
          <p:nvSpPr>
            <p:cNvPr id="303" name="Google Shape;303;p14"/>
            <p:cNvSpPr txBox="1"/>
            <p:nvPr/>
          </p:nvSpPr>
          <p:spPr>
            <a:xfrm>
              <a:off x="7237137" y="2728399"/>
              <a:ext cx="1537200" cy="446400"/>
            </a:xfrm>
            <a:prstGeom prst="rect">
              <a:avLst/>
            </a:prstGeom>
            <a:noFill/>
            <a:ln>
              <a:noFill/>
            </a:ln>
          </p:spPr>
          <p:txBody>
            <a:bodyPr anchorCtr="0" anchor="b" bIns="91425" lIns="91425" spcFirstLastPara="1" rIns="91425" wrap="square" tIns="91425">
              <a:noAutofit/>
            </a:bodyPr>
            <a:lstStyle/>
            <a:p>
              <a:pPr indent="0" lvl="0" marL="0" algn="ctr">
                <a:lnSpc>
                  <a:spcPct val="115000"/>
                </a:lnSpc>
                <a:spcBef>
                  <a:spcPts val="0"/>
                </a:spcBef>
                <a:spcAft>
                  <a:spcPts val="0"/>
                </a:spcAft>
                <a:buNone/>
              </a:pPr>
              <a:r>
                <a:rPr b="1" lang="en" sz="1500">
                  <a:solidFill>
                    <a:srgbClr val="1B786E"/>
                  </a:solidFill>
                  <a:latin typeface="Roboto"/>
                  <a:ea typeface="Roboto"/>
                  <a:cs typeface="Roboto"/>
                  <a:sym typeface="Roboto"/>
                </a:rPr>
                <a:t>Conclusions</a:t>
              </a:r>
              <a:endParaRPr b="1" sz="1500">
                <a:solidFill>
                  <a:srgbClr val="1B786E"/>
                </a:solidFill>
                <a:latin typeface="Roboto"/>
                <a:ea typeface="Roboto"/>
                <a:cs typeface="Roboto"/>
                <a:sym typeface="Roboto"/>
              </a:endParaRPr>
            </a:p>
          </p:txBody>
        </p:sp>
        <p:sp>
          <p:nvSpPr>
            <p:cNvPr id="304" name="Google Shape;304;p14"/>
            <p:cNvSpPr txBox="1"/>
            <p:nvPr/>
          </p:nvSpPr>
          <p:spPr>
            <a:xfrm>
              <a:off x="7787343" y="2121624"/>
              <a:ext cx="436800" cy="321000"/>
            </a:xfrm>
            <a:prstGeom prst="rect">
              <a:avLst/>
            </a:prstGeom>
            <a:noFill/>
            <a:ln>
              <a:noFill/>
            </a:ln>
          </p:spPr>
          <p:txBody>
            <a:bodyPr anchorCtr="0" anchor="t" bIns="91425" lIns="91425" spcFirstLastPara="1" rIns="91425" wrap="square" tIns="91425">
              <a:noAutofit/>
            </a:bodyPr>
            <a:lstStyle/>
            <a:p>
              <a:pPr indent="0" lvl="0" marL="0" algn="ctr">
                <a:lnSpc>
                  <a:spcPct val="115000"/>
                </a:lnSpc>
                <a:spcBef>
                  <a:spcPts val="0"/>
                </a:spcBef>
                <a:spcAft>
                  <a:spcPts val="1600"/>
                </a:spcAft>
                <a:buNone/>
              </a:pPr>
              <a:r>
                <a:rPr b="1" lang="en" sz="1500">
                  <a:solidFill>
                    <a:srgbClr val="1F887E"/>
                  </a:solidFill>
                  <a:latin typeface="Roboto"/>
                  <a:ea typeface="Roboto"/>
                  <a:cs typeface="Roboto"/>
                  <a:sym typeface="Roboto"/>
                </a:rPr>
                <a:t>5</a:t>
              </a:r>
              <a:endParaRPr b="1" sz="1500">
                <a:solidFill>
                  <a:srgbClr val="1F887E"/>
                </a:solidFill>
                <a:latin typeface="Roboto"/>
                <a:ea typeface="Roboto"/>
                <a:cs typeface="Roboto"/>
                <a:sym typeface="Roboto"/>
              </a:endParaRPr>
            </a:p>
          </p:txBody>
        </p:sp>
      </p:grpSp>
      <p:sp>
        <p:nvSpPr>
          <p:cNvPr id="305" name="Google Shape;305;p14"/>
          <p:cNvSpPr/>
          <p:nvPr/>
        </p:nvSpPr>
        <p:spPr>
          <a:xfrm>
            <a:off x="3295887" y="2246850"/>
            <a:ext cx="649800" cy="40200"/>
          </a:xfrm>
          <a:prstGeom prst="roundRect">
            <a:avLst>
              <a:gd fmla="val 50000" name="adj"/>
            </a:avLst>
          </a:prstGeom>
          <a:solidFill>
            <a:srgbClr val="1D7E74"/>
          </a:solidFill>
          <a:ln cap="flat" cmpd="sng" w="9525">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sz="1500"/>
          </a:p>
        </p:txBody>
      </p:sp>
      <p:sp>
        <p:nvSpPr>
          <p:cNvPr id="306" name="Google Shape;306;p14"/>
          <p:cNvSpPr/>
          <p:nvPr/>
        </p:nvSpPr>
        <p:spPr>
          <a:xfrm>
            <a:off x="5204666" y="2246850"/>
            <a:ext cx="649800" cy="40200"/>
          </a:xfrm>
          <a:prstGeom prst="roundRect">
            <a:avLst>
              <a:gd fmla="val 50000" name="adj"/>
            </a:avLst>
          </a:prstGeom>
          <a:solidFill>
            <a:srgbClr val="1D7E7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sz="1500"/>
          </a:p>
        </p:txBody>
      </p:sp>
      <p:sp>
        <p:nvSpPr>
          <p:cNvPr id="307" name="Google Shape;307;p14"/>
          <p:cNvSpPr/>
          <p:nvPr/>
        </p:nvSpPr>
        <p:spPr>
          <a:xfrm>
            <a:off x="7030275" y="2246850"/>
            <a:ext cx="649800" cy="40200"/>
          </a:xfrm>
          <a:prstGeom prst="roundRect">
            <a:avLst>
              <a:gd fmla="val 50000" name="adj"/>
            </a:avLst>
          </a:prstGeom>
          <a:solidFill>
            <a:srgbClr val="1D7E7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sz="1500"/>
          </a:p>
        </p:txBody>
      </p:sp>
      <p:sp>
        <p:nvSpPr>
          <p:cNvPr id="308" name="Google Shape;308;p1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7" name="Shape 507"/>
        <p:cNvGrpSpPr/>
        <p:nvPr/>
      </p:nvGrpSpPr>
      <p:grpSpPr>
        <a:xfrm>
          <a:off x="0" y="0"/>
          <a:ext cx="0" cy="0"/>
          <a:chOff x="0" y="0"/>
          <a:chExt cx="0" cy="0"/>
        </a:xfrm>
      </p:grpSpPr>
      <p:pic>
        <p:nvPicPr>
          <p:cNvPr id="508" name="Google Shape;508;p32">
            <a:hlinkClick r:id="rId3"/>
          </p:cNvPr>
          <p:cNvPicPr preferRelativeResize="0"/>
          <p:nvPr/>
        </p:nvPicPr>
        <p:blipFill>
          <a:blip r:embed="rId4">
            <a:alphaModFix/>
          </a:blip>
          <a:stretch>
            <a:fillRect/>
          </a:stretch>
        </p:blipFill>
        <p:spPr>
          <a:xfrm>
            <a:off x="203900" y="339313"/>
            <a:ext cx="2393700" cy="2393700"/>
          </a:xfrm>
          <a:prstGeom prst="rect">
            <a:avLst/>
          </a:prstGeom>
          <a:noFill/>
          <a:ln>
            <a:noFill/>
          </a:ln>
        </p:spPr>
      </p:pic>
      <p:pic>
        <p:nvPicPr>
          <p:cNvPr id="509" name="Google Shape;509;p32">
            <a:hlinkClick r:id="rId5"/>
          </p:cNvPr>
          <p:cNvPicPr preferRelativeResize="0"/>
          <p:nvPr/>
        </p:nvPicPr>
        <p:blipFill>
          <a:blip r:embed="rId6">
            <a:alphaModFix/>
          </a:blip>
          <a:stretch>
            <a:fillRect/>
          </a:stretch>
        </p:blipFill>
        <p:spPr>
          <a:xfrm>
            <a:off x="3392463" y="339388"/>
            <a:ext cx="2393575" cy="2393575"/>
          </a:xfrm>
          <a:prstGeom prst="rect">
            <a:avLst/>
          </a:prstGeom>
          <a:noFill/>
          <a:ln>
            <a:noFill/>
          </a:ln>
        </p:spPr>
      </p:pic>
      <p:pic>
        <p:nvPicPr>
          <p:cNvPr id="510" name="Google Shape;510;p32">
            <a:hlinkClick r:id="rId7"/>
          </p:cNvPr>
          <p:cNvPicPr preferRelativeResize="0"/>
          <p:nvPr/>
        </p:nvPicPr>
        <p:blipFill>
          <a:blip r:embed="rId8">
            <a:alphaModFix/>
          </a:blip>
          <a:stretch>
            <a:fillRect/>
          </a:stretch>
        </p:blipFill>
        <p:spPr>
          <a:xfrm>
            <a:off x="6580913" y="339375"/>
            <a:ext cx="2393575" cy="2393575"/>
          </a:xfrm>
          <a:prstGeom prst="rect">
            <a:avLst/>
          </a:prstGeom>
          <a:noFill/>
          <a:ln>
            <a:noFill/>
          </a:ln>
        </p:spPr>
      </p:pic>
      <p:sp>
        <p:nvSpPr>
          <p:cNvPr id="511" name="Google Shape;511;p32"/>
          <p:cNvSpPr txBox="1"/>
          <p:nvPr/>
        </p:nvSpPr>
        <p:spPr>
          <a:xfrm>
            <a:off x="236150" y="3022900"/>
            <a:ext cx="2329200" cy="12633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2400">
                <a:solidFill>
                  <a:srgbClr val="FFFFFF"/>
                </a:solidFill>
                <a:uFill>
                  <a:noFill/>
                </a:uFill>
                <a:hlinkClick r:id="rId9"/>
              </a:rPr>
              <a:t>Shon Inouye</a:t>
            </a:r>
            <a:endParaRPr sz="2400">
              <a:solidFill>
                <a:srgbClr val="FFFFFF"/>
              </a:solidFill>
            </a:endParaRPr>
          </a:p>
          <a:p>
            <a:pPr indent="0" lvl="0" marL="0">
              <a:spcBef>
                <a:spcPts val="0"/>
              </a:spcBef>
              <a:spcAft>
                <a:spcPts val="0"/>
              </a:spcAft>
              <a:buNone/>
            </a:pPr>
            <a:r>
              <a:t/>
            </a:r>
            <a:endParaRPr/>
          </a:p>
        </p:txBody>
      </p:sp>
      <p:sp>
        <p:nvSpPr>
          <p:cNvPr id="512" name="Google Shape;512;p32"/>
          <p:cNvSpPr txBox="1"/>
          <p:nvPr/>
        </p:nvSpPr>
        <p:spPr>
          <a:xfrm>
            <a:off x="3392363" y="3022900"/>
            <a:ext cx="2393700" cy="10959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2400">
                <a:solidFill>
                  <a:srgbClr val="FFFFFF"/>
                </a:solidFill>
                <a:uFill>
                  <a:noFill/>
                </a:uFill>
                <a:hlinkClick r:id="rId10"/>
              </a:rPr>
              <a:t>Andie Donovan</a:t>
            </a:r>
            <a:endParaRPr sz="2400">
              <a:solidFill>
                <a:srgbClr val="FFFFFF"/>
              </a:solidFill>
            </a:endParaRPr>
          </a:p>
          <a:p>
            <a:pPr indent="0" lvl="0" marL="0">
              <a:spcBef>
                <a:spcPts val="0"/>
              </a:spcBef>
              <a:spcAft>
                <a:spcPts val="0"/>
              </a:spcAft>
              <a:buNone/>
            </a:pPr>
            <a:r>
              <a:t/>
            </a:r>
            <a:endParaRPr/>
          </a:p>
          <a:p>
            <a:pPr indent="0" lvl="0" marL="0">
              <a:spcBef>
                <a:spcPts val="0"/>
              </a:spcBef>
              <a:spcAft>
                <a:spcPts val="0"/>
              </a:spcAft>
              <a:buNone/>
            </a:pPr>
            <a:r>
              <a:t/>
            </a:r>
            <a:endParaRPr/>
          </a:p>
        </p:txBody>
      </p:sp>
      <p:sp>
        <p:nvSpPr>
          <p:cNvPr id="513" name="Google Shape;513;p32"/>
          <p:cNvSpPr txBox="1"/>
          <p:nvPr/>
        </p:nvSpPr>
        <p:spPr>
          <a:xfrm>
            <a:off x="6613100" y="2984350"/>
            <a:ext cx="2329200" cy="11730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2400">
                <a:solidFill>
                  <a:srgbClr val="FFFFFF"/>
                </a:solidFill>
                <a:uFill>
                  <a:noFill/>
                </a:uFill>
                <a:hlinkClick r:id="rId11"/>
              </a:rPr>
              <a:t>Matthew Peterschmidt</a:t>
            </a:r>
            <a:endParaRPr sz="24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7" name="Shape 517"/>
        <p:cNvGrpSpPr/>
        <p:nvPr/>
      </p:nvGrpSpPr>
      <p:grpSpPr>
        <a:xfrm>
          <a:off x="0" y="0"/>
          <a:ext cx="0" cy="0"/>
          <a:chOff x="0" y="0"/>
          <a:chExt cx="0" cy="0"/>
        </a:xfrm>
      </p:grpSpPr>
      <p:sp>
        <p:nvSpPr>
          <p:cNvPr id="518" name="Google Shape;518;p3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Conclusions</a:t>
            </a:r>
            <a:endParaRPr/>
          </a:p>
          <a:p>
            <a:pPr indent="0" lvl="0" marL="0">
              <a:spcBef>
                <a:spcPts val="0"/>
              </a:spcBef>
              <a:spcAft>
                <a:spcPts val="0"/>
              </a:spcAft>
              <a:buNone/>
            </a:pPr>
            <a:r>
              <a:rPr lang="en" sz="1100"/>
              <a:t>Concluding remarks and recap of our findings</a:t>
            </a:r>
            <a:endParaRPr sz="1100"/>
          </a:p>
        </p:txBody>
      </p:sp>
      <p:sp>
        <p:nvSpPr>
          <p:cNvPr id="519" name="Google Shape;519;p33"/>
          <p:cNvSpPr txBox="1"/>
          <p:nvPr>
            <p:ph idx="1" type="body"/>
          </p:nvPr>
        </p:nvSpPr>
        <p:spPr>
          <a:xfrm>
            <a:off x="820275" y="1369275"/>
            <a:ext cx="7818600" cy="3221100"/>
          </a:xfrm>
          <a:prstGeom prst="rect">
            <a:avLst/>
          </a:prstGeom>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 sz="1600"/>
              <a:t>Best Model for Training on YouTube Data</a:t>
            </a:r>
            <a:endParaRPr sz="1600"/>
          </a:p>
          <a:p>
            <a:pPr indent="-330200" lvl="1" marL="914400" rtl="0">
              <a:spcBef>
                <a:spcPts val="0"/>
              </a:spcBef>
              <a:spcAft>
                <a:spcPts val="0"/>
              </a:spcAft>
              <a:buSzPts val="1600"/>
              <a:buChar char="○"/>
            </a:pPr>
            <a:r>
              <a:rPr lang="en" sz="1600"/>
              <a:t>Multinomial Naive Bayes</a:t>
            </a:r>
            <a:endParaRPr sz="1600"/>
          </a:p>
          <a:p>
            <a:pPr indent="-330200" lvl="2" marL="1371600" rtl="0">
              <a:spcBef>
                <a:spcPts val="0"/>
              </a:spcBef>
              <a:spcAft>
                <a:spcPts val="0"/>
              </a:spcAft>
              <a:buSzPts val="1600"/>
              <a:buChar char="■"/>
            </a:pPr>
            <a:r>
              <a:rPr lang="en" sz="1600"/>
              <a:t>Accuracy: </a:t>
            </a:r>
            <a:r>
              <a:rPr b="1" lang="en" sz="1600"/>
              <a:t>68%</a:t>
            </a:r>
            <a:endParaRPr b="1" sz="1600"/>
          </a:p>
          <a:p>
            <a:pPr indent="-330200" lvl="2" marL="1371600" rtl="0">
              <a:spcBef>
                <a:spcPts val="0"/>
              </a:spcBef>
              <a:spcAft>
                <a:spcPts val="0"/>
              </a:spcAft>
              <a:buSzPts val="1600"/>
              <a:buChar char="■"/>
            </a:pPr>
            <a:r>
              <a:rPr lang="en" sz="1600"/>
              <a:t>Precision: </a:t>
            </a:r>
            <a:r>
              <a:rPr b="1" lang="en" sz="1600"/>
              <a:t>0.62, 0.67, 0.75</a:t>
            </a:r>
            <a:endParaRPr b="1" sz="1600"/>
          </a:p>
          <a:p>
            <a:pPr indent="-330200" lvl="2" marL="1371600" rtl="0">
              <a:spcBef>
                <a:spcPts val="0"/>
              </a:spcBef>
              <a:spcAft>
                <a:spcPts val="0"/>
              </a:spcAft>
              <a:buSzPts val="1600"/>
              <a:buChar char="■"/>
            </a:pPr>
            <a:r>
              <a:rPr lang="en" sz="1600"/>
              <a:t>Recall: </a:t>
            </a:r>
            <a:r>
              <a:rPr b="1" lang="en" sz="1600"/>
              <a:t>0.48, 0.76, 0.71</a:t>
            </a:r>
            <a:endParaRPr b="1" sz="1600"/>
          </a:p>
          <a:p>
            <a:pPr indent="0" lvl="0" marL="914400" rtl="0">
              <a:spcBef>
                <a:spcPts val="1600"/>
              </a:spcBef>
              <a:spcAft>
                <a:spcPts val="0"/>
              </a:spcAft>
              <a:buNone/>
            </a:pPr>
            <a:r>
              <a:t/>
            </a:r>
            <a:endParaRPr b="1" sz="1600"/>
          </a:p>
          <a:p>
            <a:pPr indent="-330200" lvl="0" marL="457200" marR="0" rtl="0" algn="l">
              <a:lnSpc>
                <a:spcPct val="115000"/>
              </a:lnSpc>
              <a:spcBef>
                <a:spcPts val="0"/>
              </a:spcBef>
              <a:spcAft>
                <a:spcPts val="0"/>
              </a:spcAft>
              <a:buClr>
                <a:schemeClr val="dk2"/>
              </a:buClr>
              <a:buSzPts val="1600"/>
              <a:buFont typeface="Nunito"/>
              <a:buChar char="●"/>
            </a:pPr>
            <a:r>
              <a:rPr lang="en" sz="1600"/>
              <a:t>Best Model for Training on Social Media and YouTube Data</a:t>
            </a:r>
            <a:endParaRPr sz="1600"/>
          </a:p>
          <a:p>
            <a:pPr indent="-330200" lvl="1" marL="914400" rtl="0">
              <a:spcBef>
                <a:spcPts val="0"/>
              </a:spcBef>
              <a:spcAft>
                <a:spcPts val="0"/>
              </a:spcAft>
              <a:buSzPts val="1600"/>
              <a:buChar char="○"/>
            </a:pPr>
            <a:r>
              <a:rPr lang="en" sz="1600"/>
              <a:t>Multinomial Logistic Regression</a:t>
            </a:r>
            <a:endParaRPr sz="1600"/>
          </a:p>
          <a:p>
            <a:pPr indent="-330200" lvl="2" marL="1371600" rtl="0">
              <a:spcBef>
                <a:spcPts val="0"/>
              </a:spcBef>
              <a:spcAft>
                <a:spcPts val="0"/>
              </a:spcAft>
              <a:buSzPts val="1600"/>
              <a:buChar char="■"/>
            </a:pPr>
            <a:r>
              <a:rPr lang="en" sz="1600"/>
              <a:t>Accuracy: </a:t>
            </a:r>
            <a:r>
              <a:rPr b="1" lang="en" sz="1600"/>
              <a:t>67%</a:t>
            </a:r>
            <a:endParaRPr b="1" sz="1600"/>
          </a:p>
          <a:p>
            <a:pPr indent="-330200" lvl="2" marL="1371600" rtl="0">
              <a:spcBef>
                <a:spcPts val="0"/>
              </a:spcBef>
              <a:spcAft>
                <a:spcPts val="0"/>
              </a:spcAft>
              <a:buSzPts val="1600"/>
              <a:buChar char="■"/>
            </a:pPr>
            <a:r>
              <a:rPr lang="en" sz="1600"/>
              <a:t>Precision: </a:t>
            </a:r>
            <a:r>
              <a:rPr b="1" lang="en" sz="1600"/>
              <a:t>0.50, 0.58, 0.86</a:t>
            </a:r>
            <a:endParaRPr b="1" sz="1600"/>
          </a:p>
          <a:p>
            <a:pPr indent="-330200" lvl="2" marL="1371600">
              <a:spcBef>
                <a:spcPts val="0"/>
              </a:spcBef>
              <a:spcAft>
                <a:spcPts val="0"/>
              </a:spcAft>
              <a:buSzPts val="1600"/>
              <a:buChar char="■"/>
            </a:pPr>
            <a:r>
              <a:rPr lang="en" sz="1600"/>
              <a:t>Recall: </a:t>
            </a:r>
            <a:r>
              <a:rPr b="1" lang="en" sz="1600"/>
              <a:t>0.20, 0.84, 0.69</a:t>
            </a:r>
            <a:endParaRPr b="1" sz="1600"/>
          </a:p>
        </p:txBody>
      </p:sp>
      <p:sp>
        <p:nvSpPr>
          <p:cNvPr id="520" name="Google Shape;520;p3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4" name="Shape 524"/>
        <p:cNvGrpSpPr/>
        <p:nvPr/>
      </p:nvGrpSpPr>
      <p:grpSpPr>
        <a:xfrm>
          <a:off x="0" y="0"/>
          <a:ext cx="0" cy="0"/>
          <a:chOff x="0" y="0"/>
          <a:chExt cx="0" cy="0"/>
        </a:xfrm>
      </p:grpSpPr>
      <p:sp>
        <p:nvSpPr>
          <p:cNvPr id="525" name="Google Shape;525;p3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Sources</a:t>
            </a:r>
            <a:endParaRPr/>
          </a:p>
          <a:p>
            <a:pPr indent="0" lvl="0" marL="0">
              <a:spcBef>
                <a:spcPts val="0"/>
              </a:spcBef>
              <a:spcAft>
                <a:spcPts val="0"/>
              </a:spcAft>
              <a:buNone/>
            </a:pPr>
            <a:r>
              <a:rPr lang="en" sz="1100"/>
              <a:t>Open source resources we used in this project</a:t>
            </a:r>
            <a:endParaRPr sz="1100"/>
          </a:p>
        </p:txBody>
      </p:sp>
      <p:sp>
        <p:nvSpPr>
          <p:cNvPr id="526" name="Google Shape;526;p34"/>
          <p:cNvSpPr txBox="1"/>
          <p:nvPr>
            <p:ph idx="1" type="body"/>
          </p:nvPr>
        </p:nvSpPr>
        <p:spPr>
          <a:xfrm>
            <a:off x="879800" y="1369275"/>
            <a:ext cx="7030500" cy="2541600"/>
          </a:xfrm>
          <a:prstGeom prst="rect">
            <a:avLst/>
          </a:prstGeom>
        </p:spPr>
        <p:txBody>
          <a:bodyPr anchorCtr="0" anchor="t" bIns="91425" lIns="91425" spcFirstLastPara="1" rIns="91425" wrap="square" tIns="91425">
            <a:noAutofit/>
          </a:bodyPr>
          <a:lstStyle/>
          <a:p>
            <a:pPr indent="-317500" lvl="0" marL="457200" rtl="0">
              <a:lnSpc>
                <a:spcPct val="115000"/>
              </a:lnSpc>
              <a:spcBef>
                <a:spcPts val="0"/>
              </a:spcBef>
              <a:spcAft>
                <a:spcPts val="0"/>
              </a:spcAft>
              <a:buSzPts val="1400"/>
              <a:buChar char="●"/>
            </a:pPr>
            <a:r>
              <a:rPr lang="en"/>
              <a:t>YouTube/ Google API</a:t>
            </a:r>
            <a:endParaRPr/>
          </a:p>
          <a:p>
            <a:pPr indent="0" lvl="0" marL="0">
              <a:lnSpc>
                <a:spcPct val="115000"/>
              </a:lnSpc>
              <a:spcBef>
                <a:spcPts val="1600"/>
              </a:spcBef>
              <a:spcAft>
                <a:spcPts val="0"/>
              </a:spcAft>
              <a:buNone/>
            </a:pPr>
            <a:r>
              <a:t/>
            </a:r>
            <a:endParaRPr/>
          </a:p>
          <a:p>
            <a:pPr indent="-317500" lvl="0" marL="457200" rtl="0">
              <a:lnSpc>
                <a:spcPct val="115000"/>
              </a:lnSpc>
              <a:spcBef>
                <a:spcPts val="0"/>
              </a:spcBef>
              <a:spcAft>
                <a:spcPts val="0"/>
              </a:spcAft>
              <a:buSzPts val="1400"/>
              <a:buChar char="●"/>
            </a:pPr>
            <a:r>
              <a:rPr lang="en"/>
              <a:t>Two sources for outside datasets:</a:t>
            </a:r>
            <a:endParaRPr/>
          </a:p>
          <a:p>
            <a:pPr indent="-317500" lvl="1" marL="914400" rtl="0">
              <a:lnSpc>
                <a:spcPct val="115000"/>
              </a:lnSpc>
              <a:spcBef>
                <a:spcPts val="0"/>
              </a:spcBef>
              <a:spcAft>
                <a:spcPts val="0"/>
              </a:spcAft>
              <a:buSzPts val="1400"/>
              <a:buChar char="○"/>
            </a:pPr>
            <a:r>
              <a:rPr lang="en"/>
              <a:t>Sanders Analytics Twitter: </a:t>
            </a:r>
            <a:r>
              <a:rPr lang="en" u="sng">
                <a:solidFill>
                  <a:schemeClr val="hlink"/>
                </a:solidFill>
                <a:hlinkClick r:id="rId3"/>
              </a:rPr>
              <a:t>https://github.com/zfz/twitter_corpus</a:t>
            </a:r>
            <a:r>
              <a:rPr lang="en"/>
              <a:t> </a:t>
            </a:r>
            <a:endParaRPr/>
          </a:p>
          <a:p>
            <a:pPr indent="-317500" lvl="1" marL="914400" rtl="0">
              <a:lnSpc>
                <a:spcPct val="115000"/>
              </a:lnSpc>
              <a:spcBef>
                <a:spcPts val="0"/>
              </a:spcBef>
              <a:spcAft>
                <a:spcPts val="0"/>
              </a:spcAft>
              <a:buSzPts val="1400"/>
              <a:buChar char="○"/>
            </a:pPr>
            <a:r>
              <a:rPr lang="en"/>
              <a:t>Social Media Blogs: </a:t>
            </a:r>
            <a:r>
              <a:rPr lang="en" u="sng">
                <a:solidFill>
                  <a:schemeClr val="hlink"/>
                </a:solidFill>
                <a:hlinkClick r:id="rId4"/>
              </a:rPr>
              <a:t>https://www.kaggle.com/c/si650winter11</a:t>
            </a:r>
            <a:r>
              <a:rPr lang="en"/>
              <a:t> </a:t>
            </a:r>
            <a:endParaRPr/>
          </a:p>
          <a:p>
            <a:pPr indent="0" lvl="0" marL="457200">
              <a:lnSpc>
                <a:spcPct val="115000"/>
              </a:lnSpc>
              <a:spcBef>
                <a:spcPts val="1600"/>
              </a:spcBef>
              <a:spcAft>
                <a:spcPts val="0"/>
              </a:spcAft>
              <a:buNone/>
            </a:pPr>
            <a:r>
              <a:t/>
            </a:r>
            <a:endParaRPr/>
          </a:p>
          <a:p>
            <a:pPr indent="-317500" lvl="0" marL="457200" rtl="0">
              <a:lnSpc>
                <a:spcPct val="150000"/>
              </a:lnSpc>
              <a:spcBef>
                <a:spcPts val="0"/>
              </a:spcBef>
              <a:spcAft>
                <a:spcPts val="0"/>
              </a:spcAft>
              <a:buSzPts val="1400"/>
              <a:buChar char="●"/>
            </a:pPr>
            <a:r>
              <a:rPr lang="en"/>
              <a:t>Python, NLTK, Scikit-Learn software, packages, and documentation</a:t>
            </a:r>
            <a:endParaRPr/>
          </a:p>
        </p:txBody>
      </p:sp>
      <p:sp>
        <p:nvSpPr>
          <p:cNvPr id="527" name="Google Shape;527;p3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Introduction</a:t>
            </a:r>
            <a:endParaRPr/>
          </a:p>
          <a:p>
            <a:pPr indent="0" lvl="0" marL="0">
              <a:spcBef>
                <a:spcPts val="0"/>
              </a:spcBef>
              <a:spcAft>
                <a:spcPts val="0"/>
              </a:spcAft>
              <a:buNone/>
            </a:pPr>
            <a:r>
              <a:rPr lang="en" sz="1100"/>
              <a:t>Basic overview of NLP and our business problem</a:t>
            </a:r>
            <a:endParaRPr sz="1100"/>
          </a:p>
        </p:txBody>
      </p:sp>
      <p:sp>
        <p:nvSpPr>
          <p:cNvPr id="314" name="Google Shape;314;p15"/>
          <p:cNvSpPr txBox="1"/>
          <p:nvPr>
            <p:ph idx="1" type="body"/>
          </p:nvPr>
        </p:nvSpPr>
        <p:spPr>
          <a:xfrm>
            <a:off x="887475" y="1597875"/>
            <a:ext cx="7446600" cy="2630400"/>
          </a:xfrm>
          <a:prstGeom prst="rect">
            <a:avLst/>
          </a:prstGeom>
        </p:spPr>
        <p:txBody>
          <a:bodyPr anchorCtr="0" anchor="t" bIns="91425" lIns="91425" spcFirstLastPara="1" rIns="91425" wrap="square" tIns="91425">
            <a:noAutofit/>
          </a:bodyPr>
          <a:lstStyle/>
          <a:p>
            <a:pPr indent="-330200" lvl="0" marL="457200" rtl="0">
              <a:lnSpc>
                <a:spcPct val="150000"/>
              </a:lnSpc>
              <a:spcBef>
                <a:spcPts val="0"/>
              </a:spcBef>
              <a:spcAft>
                <a:spcPts val="0"/>
              </a:spcAft>
              <a:buSzPts val="1600"/>
              <a:buChar char="●"/>
            </a:pPr>
            <a:r>
              <a:rPr lang="en" sz="1600"/>
              <a:t>Analysis of YouTube comments</a:t>
            </a:r>
            <a:endParaRPr sz="1600"/>
          </a:p>
          <a:p>
            <a:pPr indent="-330200" lvl="1" marL="914400" rtl="0">
              <a:lnSpc>
                <a:spcPct val="150000"/>
              </a:lnSpc>
              <a:spcBef>
                <a:spcPts val="0"/>
              </a:spcBef>
              <a:spcAft>
                <a:spcPts val="0"/>
              </a:spcAft>
              <a:buSzPts val="1600"/>
              <a:buChar char="○"/>
            </a:pPr>
            <a:r>
              <a:rPr lang="en" sz="1600"/>
              <a:t>Machine Learning in Python</a:t>
            </a:r>
            <a:endParaRPr sz="1600"/>
          </a:p>
          <a:p>
            <a:pPr indent="-330200" lvl="0" marL="457200" rtl="0">
              <a:lnSpc>
                <a:spcPct val="150000"/>
              </a:lnSpc>
              <a:spcBef>
                <a:spcPts val="0"/>
              </a:spcBef>
              <a:spcAft>
                <a:spcPts val="0"/>
              </a:spcAft>
              <a:buSzPts val="1600"/>
              <a:buChar char="●"/>
            </a:pPr>
            <a:r>
              <a:rPr lang="en" sz="1600"/>
              <a:t>Sentiment Analysis: Determining emotions and attitudes from text</a:t>
            </a:r>
            <a:endParaRPr sz="1600"/>
          </a:p>
          <a:p>
            <a:pPr indent="-330200" lvl="0" marL="457200" marR="0" rtl="0" algn="l">
              <a:lnSpc>
                <a:spcPct val="150000"/>
              </a:lnSpc>
              <a:spcBef>
                <a:spcPts val="0"/>
              </a:spcBef>
              <a:spcAft>
                <a:spcPts val="0"/>
              </a:spcAft>
              <a:buClr>
                <a:schemeClr val="dk2"/>
              </a:buClr>
              <a:buSzPts val="1600"/>
              <a:buFont typeface="Nunito"/>
              <a:buChar char="●"/>
            </a:pPr>
            <a:r>
              <a:rPr lang="en" sz="1600"/>
              <a:t>Insights from social data are extremely valuable</a:t>
            </a:r>
            <a:endParaRPr sz="1600"/>
          </a:p>
        </p:txBody>
      </p:sp>
      <p:pic>
        <p:nvPicPr>
          <p:cNvPr id="315" name="Google Shape;315;p15"/>
          <p:cNvPicPr preferRelativeResize="0"/>
          <p:nvPr/>
        </p:nvPicPr>
        <p:blipFill rotWithShape="1">
          <a:blip r:embed="rId3">
            <a:alphaModFix/>
          </a:blip>
          <a:srcRect b="28997" l="15437" r="-9857" t="31517"/>
          <a:stretch/>
        </p:blipFill>
        <p:spPr>
          <a:xfrm>
            <a:off x="1109475" y="3406500"/>
            <a:ext cx="3462525" cy="1590675"/>
          </a:xfrm>
          <a:prstGeom prst="rect">
            <a:avLst/>
          </a:prstGeom>
          <a:noFill/>
          <a:ln>
            <a:noFill/>
          </a:ln>
        </p:spPr>
      </p:pic>
      <p:pic>
        <p:nvPicPr>
          <p:cNvPr id="316" name="Google Shape;316;p15"/>
          <p:cNvPicPr preferRelativeResize="0"/>
          <p:nvPr/>
        </p:nvPicPr>
        <p:blipFill>
          <a:blip r:embed="rId4">
            <a:alphaModFix/>
          </a:blip>
          <a:stretch>
            <a:fillRect/>
          </a:stretch>
        </p:blipFill>
        <p:spPr>
          <a:xfrm>
            <a:off x="4238163" y="3406488"/>
            <a:ext cx="3857625" cy="1590675"/>
          </a:xfrm>
          <a:prstGeom prst="rect">
            <a:avLst/>
          </a:prstGeom>
          <a:noFill/>
          <a:ln>
            <a:noFill/>
          </a:ln>
        </p:spPr>
      </p:pic>
      <p:sp>
        <p:nvSpPr>
          <p:cNvPr id="317" name="Google Shape;317;p1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Goals</a:t>
            </a:r>
            <a:endParaRPr/>
          </a:p>
          <a:p>
            <a:pPr indent="0" lvl="0" marL="0">
              <a:spcBef>
                <a:spcPts val="0"/>
              </a:spcBef>
              <a:spcAft>
                <a:spcPts val="0"/>
              </a:spcAft>
              <a:buNone/>
            </a:pPr>
            <a:r>
              <a:rPr lang="en" sz="1100"/>
              <a:t>Why study YouTube comments? </a:t>
            </a:r>
            <a:endParaRPr sz="1100"/>
          </a:p>
        </p:txBody>
      </p:sp>
      <p:sp>
        <p:nvSpPr>
          <p:cNvPr id="323" name="Google Shape;323;p16"/>
          <p:cNvSpPr txBox="1"/>
          <p:nvPr>
            <p:ph idx="1" type="body"/>
          </p:nvPr>
        </p:nvSpPr>
        <p:spPr>
          <a:xfrm>
            <a:off x="925650" y="1534750"/>
            <a:ext cx="7302300" cy="2997000"/>
          </a:xfrm>
          <a:prstGeom prst="rect">
            <a:avLst/>
          </a:prstGeom>
        </p:spPr>
        <p:txBody>
          <a:bodyPr anchorCtr="0" anchor="t" bIns="91425" lIns="91425" spcFirstLastPara="1" rIns="91425" wrap="square" tIns="91425">
            <a:noAutofit/>
          </a:bodyPr>
          <a:lstStyle/>
          <a:p>
            <a:pPr indent="-330200" lvl="0" marL="457200" rtl="0">
              <a:lnSpc>
                <a:spcPct val="150000"/>
              </a:lnSpc>
              <a:spcBef>
                <a:spcPts val="0"/>
              </a:spcBef>
              <a:spcAft>
                <a:spcPts val="0"/>
              </a:spcAft>
              <a:buSzPts val="1600"/>
              <a:buChar char="●"/>
            </a:pPr>
            <a:r>
              <a:rPr lang="en" sz="1600"/>
              <a:t>Perform sentiment analysis </a:t>
            </a:r>
            <a:endParaRPr sz="1600"/>
          </a:p>
          <a:p>
            <a:pPr indent="-330200" lvl="1" marL="914400" rtl="0">
              <a:lnSpc>
                <a:spcPct val="150000"/>
              </a:lnSpc>
              <a:spcBef>
                <a:spcPts val="0"/>
              </a:spcBef>
              <a:spcAft>
                <a:spcPts val="0"/>
              </a:spcAft>
              <a:buSzPts val="1600"/>
              <a:buChar char="○"/>
            </a:pPr>
            <a:r>
              <a:rPr lang="en" sz="1600"/>
              <a:t>Positive, Negative, and Neutral</a:t>
            </a:r>
            <a:endParaRPr sz="1600"/>
          </a:p>
          <a:p>
            <a:pPr indent="-330200" lvl="0" marL="457200" rtl="0">
              <a:lnSpc>
                <a:spcPct val="150000"/>
              </a:lnSpc>
              <a:spcBef>
                <a:spcPts val="0"/>
              </a:spcBef>
              <a:spcAft>
                <a:spcPts val="0"/>
              </a:spcAft>
              <a:buSzPts val="1600"/>
              <a:buChar char="●"/>
            </a:pPr>
            <a:r>
              <a:rPr lang="en" sz="1600">
                <a:highlight>
                  <a:schemeClr val="lt1"/>
                </a:highlight>
              </a:rPr>
              <a:t>Create a user-friendly application</a:t>
            </a:r>
            <a:endParaRPr sz="1600">
              <a:highlight>
                <a:schemeClr val="lt1"/>
              </a:highlight>
            </a:endParaRPr>
          </a:p>
          <a:p>
            <a:pPr indent="0" lvl="0" marL="0" marR="0" rtl="0" algn="l">
              <a:lnSpc>
                <a:spcPct val="150000"/>
              </a:lnSpc>
              <a:spcBef>
                <a:spcPts val="1600"/>
              </a:spcBef>
              <a:spcAft>
                <a:spcPts val="0"/>
              </a:spcAft>
              <a:buNone/>
            </a:pPr>
            <a:r>
              <a:t/>
            </a:r>
            <a:endParaRPr sz="1600">
              <a:solidFill>
                <a:srgbClr val="000000"/>
              </a:solidFill>
              <a:highlight>
                <a:srgbClr val="FFFFFF"/>
              </a:highlight>
            </a:endParaRPr>
          </a:p>
          <a:p>
            <a:pPr indent="0" lvl="0" marL="0" rtl="0">
              <a:lnSpc>
                <a:spcPct val="150000"/>
              </a:lnSpc>
              <a:spcBef>
                <a:spcPts val="1600"/>
              </a:spcBef>
              <a:spcAft>
                <a:spcPts val="1600"/>
              </a:spcAft>
              <a:buNone/>
            </a:pPr>
            <a:r>
              <a:t/>
            </a:r>
            <a:endParaRPr sz="1600">
              <a:solidFill>
                <a:srgbClr val="000000"/>
              </a:solidFill>
              <a:highlight>
                <a:srgbClr val="FFFFFF"/>
              </a:highlight>
            </a:endParaRPr>
          </a:p>
        </p:txBody>
      </p:sp>
      <p:pic>
        <p:nvPicPr>
          <p:cNvPr id="324" name="Google Shape;324;p16"/>
          <p:cNvPicPr preferRelativeResize="0"/>
          <p:nvPr/>
        </p:nvPicPr>
        <p:blipFill>
          <a:blip r:embed="rId3">
            <a:alphaModFix/>
          </a:blip>
          <a:stretch>
            <a:fillRect/>
          </a:stretch>
        </p:blipFill>
        <p:spPr>
          <a:xfrm>
            <a:off x="5481675" y="513000"/>
            <a:ext cx="3307075" cy="1499200"/>
          </a:xfrm>
          <a:prstGeom prst="rect">
            <a:avLst/>
          </a:prstGeom>
          <a:noFill/>
          <a:ln>
            <a:noFill/>
          </a:ln>
        </p:spPr>
      </p:pic>
      <p:pic>
        <p:nvPicPr>
          <p:cNvPr id="325" name="Google Shape;325;p16"/>
          <p:cNvPicPr preferRelativeResize="0"/>
          <p:nvPr/>
        </p:nvPicPr>
        <p:blipFill>
          <a:blip r:embed="rId4">
            <a:alphaModFix/>
          </a:blip>
          <a:stretch>
            <a:fillRect/>
          </a:stretch>
        </p:blipFill>
        <p:spPr>
          <a:xfrm>
            <a:off x="6221600" y="2891575"/>
            <a:ext cx="2018625" cy="2018625"/>
          </a:xfrm>
          <a:prstGeom prst="rect">
            <a:avLst/>
          </a:prstGeom>
          <a:noFill/>
          <a:ln>
            <a:noFill/>
          </a:ln>
        </p:spPr>
      </p:pic>
      <p:pic>
        <p:nvPicPr>
          <p:cNvPr id="326" name="Google Shape;326;p16"/>
          <p:cNvPicPr preferRelativeResize="0"/>
          <p:nvPr/>
        </p:nvPicPr>
        <p:blipFill>
          <a:blip r:embed="rId5">
            <a:alphaModFix/>
          </a:blip>
          <a:stretch>
            <a:fillRect/>
          </a:stretch>
        </p:blipFill>
        <p:spPr>
          <a:xfrm>
            <a:off x="1578375" y="3134975"/>
            <a:ext cx="3030325" cy="1701975"/>
          </a:xfrm>
          <a:prstGeom prst="rect">
            <a:avLst/>
          </a:prstGeom>
          <a:noFill/>
          <a:ln>
            <a:noFill/>
          </a:ln>
        </p:spPr>
      </p:pic>
      <p:sp>
        <p:nvSpPr>
          <p:cNvPr id="327" name="Google Shape;327;p1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Data Modeling Steps </a:t>
            </a:r>
            <a:endParaRPr/>
          </a:p>
          <a:p>
            <a:pPr indent="0" lvl="0" marL="0" rtl="0">
              <a:spcBef>
                <a:spcPts val="0"/>
              </a:spcBef>
              <a:spcAft>
                <a:spcPts val="0"/>
              </a:spcAft>
              <a:buNone/>
            </a:pPr>
            <a:r>
              <a:rPr lang="en" sz="1100"/>
              <a:t>Steps in the data science process</a:t>
            </a:r>
            <a:endParaRPr sz="1100"/>
          </a:p>
        </p:txBody>
      </p:sp>
      <p:grpSp>
        <p:nvGrpSpPr>
          <p:cNvPr id="333" name="Google Shape;333;p17"/>
          <p:cNvGrpSpPr/>
          <p:nvPr/>
        </p:nvGrpSpPr>
        <p:grpSpPr>
          <a:xfrm>
            <a:off x="455999" y="1776375"/>
            <a:ext cx="3411213" cy="924600"/>
            <a:chOff x="455999" y="1242975"/>
            <a:chExt cx="3411213" cy="924600"/>
          </a:xfrm>
        </p:grpSpPr>
        <p:cxnSp>
          <p:nvCxnSpPr>
            <p:cNvPr id="334" name="Google Shape;334;p17"/>
            <p:cNvCxnSpPr/>
            <p:nvPr/>
          </p:nvCxnSpPr>
          <p:spPr>
            <a:xfrm rot="10800000">
              <a:off x="2642013" y="1654113"/>
              <a:ext cx="1225200" cy="0"/>
            </a:xfrm>
            <a:prstGeom prst="straightConnector1">
              <a:avLst/>
            </a:prstGeom>
            <a:noFill/>
            <a:ln cap="flat" cmpd="sng" w="9525">
              <a:solidFill>
                <a:srgbClr val="249C90"/>
              </a:solidFill>
              <a:prstDash val="solid"/>
              <a:round/>
              <a:headEnd len="sm" w="sm" type="none"/>
              <a:tailEnd len="med" w="med" type="oval"/>
            </a:ln>
          </p:spPr>
        </p:cxnSp>
        <p:sp>
          <p:nvSpPr>
            <p:cNvPr id="335" name="Google Shape;335;p17"/>
            <p:cNvSpPr txBox="1"/>
            <p:nvPr/>
          </p:nvSpPr>
          <p:spPr>
            <a:xfrm>
              <a:off x="455999" y="1242975"/>
              <a:ext cx="1976700" cy="924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600">
                  <a:latin typeface="Roboto"/>
                  <a:ea typeface="Roboto"/>
                  <a:cs typeface="Roboto"/>
                  <a:sym typeface="Roboto"/>
                </a:rPr>
                <a:t>Data Collection</a:t>
              </a:r>
              <a:endParaRPr b="1" sz="1600">
                <a:latin typeface="Roboto"/>
                <a:ea typeface="Roboto"/>
                <a:cs typeface="Roboto"/>
                <a:sym typeface="Roboto"/>
              </a:endParaRPr>
            </a:p>
            <a:p>
              <a:pPr indent="0" lvl="0" marL="0" algn="r">
                <a:spcBef>
                  <a:spcPts val="0"/>
                </a:spcBef>
                <a:spcAft>
                  <a:spcPts val="1600"/>
                </a:spcAft>
                <a:buNone/>
              </a:pPr>
              <a:r>
                <a:rPr lang="en" sz="1000">
                  <a:latin typeface="Roboto"/>
                  <a:ea typeface="Roboto"/>
                  <a:cs typeface="Roboto"/>
                  <a:sym typeface="Roboto"/>
                </a:rPr>
                <a:t>Choosing pre-labeled social media data sets and extracting comments from select videos from the API</a:t>
              </a:r>
              <a:endParaRPr b="1" sz="1000">
                <a:latin typeface="Roboto"/>
                <a:ea typeface="Roboto"/>
                <a:cs typeface="Roboto"/>
                <a:sym typeface="Roboto"/>
              </a:endParaRPr>
            </a:p>
          </p:txBody>
        </p:sp>
      </p:grpSp>
      <p:grpSp>
        <p:nvGrpSpPr>
          <p:cNvPr id="336" name="Google Shape;336;p17"/>
          <p:cNvGrpSpPr/>
          <p:nvPr/>
        </p:nvGrpSpPr>
        <p:grpSpPr>
          <a:xfrm>
            <a:off x="216001" y="3179525"/>
            <a:ext cx="3355937" cy="924600"/>
            <a:chOff x="216001" y="2646125"/>
            <a:chExt cx="3355937" cy="924600"/>
          </a:xfrm>
        </p:grpSpPr>
        <p:cxnSp>
          <p:nvCxnSpPr>
            <p:cNvPr id="337" name="Google Shape;337;p17"/>
            <p:cNvCxnSpPr/>
            <p:nvPr/>
          </p:nvCxnSpPr>
          <p:spPr>
            <a:xfrm rot="10800000">
              <a:off x="2641938" y="3108425"/>
              <a:ext cx="930000" cy="0"/>
            </a:xfrm>
            <a:prstGeom prst="straightConnector1">
              <a:avLst/>
            </a:prstGeom>
            <a:noFill/>
            <a:ln cap="flat" cmpd="sng" w="9525">
              <a:solidFill>
                <a:srgbClr val="1F887E"/>
              </a:solidFill>
              <a:prstDash val="solid"/>
              <a:round/>
              <a:headEnd len="sm" w="sm" type="none"/>
              <a:tailEnd len="med" w="med" type="oval"/>
            </a:ln>
          </p:spPr>
        </p:cxnSp>
        <p:sp>
          <p:nvSpPr>
            <p:cNvPr id="338" name="Google Shape;338;p17"/>
            <p:cNvSpPr txBox="1"/>
            <p:nvPr/>
          </p:nvSpPr>
          <p:spPr>
            <a:xfrm>
              <a:off x="216001" y="2646125"/>
              <a:ext cx="2216700" cy="9246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b="1" sz="1200">
                <a:latin typeface="Roboto"/>
                <a:ea typeface="Roboto"/>
                <a:cs typeface="Roboto"/>
                <a:sym typeface="Roboto"/>
              </a:endParaRPr>
            </a:p>
            <a:p>
              <a:pPr indent="0" lvl="0" marL="0" rtl="0">
                <a:spcBef>
                  <a:spcPts val="0"/>
                </a:spcBef>
                <a:spcAft>
                  <a:spcPts val="0"/>
                </a:spcAft>
                <a:buNone/>
              </a:pPr>
              <a:r>
                <a:t/>
              </a:r>
              <a:endParaRPr b="1" sz="1200">
                <a:latin typeface="Roboto"/>
                <a:ea typeface="Roboto"/>
                <a:cs typeface="Roboto"/>
                <a:sym typeface="Roboto"/>
              </a:endParaRPr>
            </a:p>
            <a:p>
              <a:pPr indent="0" lvl="0" marL="0" rtl="0" algn="r">
                <a:spcBef>
                  <a:spcPts val="0"/>
                </a:spcBef>
                <a:spcAft>
                  <a:spcPts val="0"/>
                </a:spcAft>
                <a:buNone/>
              </a:pPr>
              <a:r>
                <a:rPr b="1" lang="en" sz="1500">
                  <a:latin typeface="Roboto"/>
                  <a:ea typeface="Roboto"/>
                  <a:cs typeface="Roboto"/>
                  <a:sym typeface="Roboto"/>
                </a:rPr>
                <a:t>Data Cleaning and NLP</a:t>
              </a:r>
              <a:endParaRPr b="1" sz="1500">
                <a:latin typeface="Roboto"/>
                <a:ea typeface="Roboto"/>
                <a:cs typeface="Roboto"/>
                <a:sym typeface="Roboto"/>
              </a:endParaRPr>
            </a:p>
            <a:p>
              <a:pPr indent="0" lvl="0" marL="0" rtl="0" algn="r">
                <a:spcBef>
                  <a:spcPts val="0"/>
                </a:spcBef>
                <a:spcAft>
                  <a:spcPts val="0"/>
                </a:spcAft>
                <a:buNone/>
              </a:pPr>
              <a:r>
                <a:rPr lang="en" sz="1000">
                  <a:latin typeface="Roboto"/>
                  <a:ea typeface="Roboto"/>
                  <a:cs typeface="Roboto"/>
                  <a:sym typeface="Roboto"/>
                </a:rPr>
                <a:t>Cleaning up the comments and performing natural language processing to reduce noise and redundancy in the data</a:t>
              </a:r>
              <a:endParaRPr b="1" sz="1000">
                <a:latin typeface="Roboto"/>
                <a:ea typeface="Roboto"/>
                <a:cs typeface="Roboto"/>
                <a:sym typeface="Roboto"/>
              </a:endParaRPr>
            </a:p>
            <a:p>
              <a:pPr indent="0" lvl="0" marL="0" algn="r">
                <a:spcBef>
                  <a:spcPts val="1600"/>
                </a:spcBef>
                <a:spcAft>
                  <a:spcPts val="1600"/>
                </a:spcAft>
                <a:buNone/>
              </a:pPr>
              <a:r>
                <a:t/>
              </a:r>
              <a:endParaRPr b="1" sz="1200">
                <a:latin typeface="Roboto"/>
                <a:ea typeface="Roboto"/>
                <a:cs typeface="Roboto"/>
                <a:sym typeface="Roboto"/>
              </a:endParaRPr>
            </a:p>
          </p:txBody>
        </p:sp>
      </p:grpSp>
      <p:grpSp>
        <p:nvGrpSpPr>
          <p:cNvPr id="339" name="Google Shape;339;p17"/>
          <p:cNvGrpSpPr/>
          <p:nvPr/>
        </p:nvGrpSpPr>
        <p:grpSpPr>
          <a:xfrm>
            <a:off x="4657738" y="4077500"/>
            <a:ext cx="4294162" cy="924600"/>
            <a:chOff x="4657738" y="3544100"/>
            <a:chExt cx="4294162" cy="924600"/>
          </a:xfrm>
        </p:grpSpPr>
        <p:cxnSp>
          <p:nvCxnSpPr>
            <p:cNvPr id="340" name="Google Shape;340;p17"/>
            <p:cNvCxnSpPr/>
            <p:nvPr/>
          </p:nvCxnSpPr>
          <p:spPr>
            <a:xfrm>
              <a:off x="4657738" y="3854000"/>
              <a:ext cx="1838700" cy="0"/>
            </a:xfrm>
            <a:prstGeom prst="straightConnector1">
              <a:avLst/>
            </a:prstGeom>
            <a:noFill/>
            <a:ln cap="flat" cmpd="sng" w="9525">
              <a:solidFill>
                <a:srgbClr val="1D7E74"/>
              </a:solidFill>
              <a:prstDash val="solid"/>
              <a:round/>
              <a:headEnd len="sm" w="sm" type="none"/>
              <a:tailEnd len="med" w="med" type="oval"/>
            </a:ln>
          </p:spPr>
        </p:cxnSp>
        <p:sp>
          <p:nvSpPr>
            <p:cNvPr id="341" name="Google Shape;341;p17"/>
            <p:cNvSpPr txBox="1"/>
            <p:nvPr/>
          </p:nvSpPr>
          <p:spPr>
            <a:xfrm>
              <a:off x="6696500" y="3544100"/>
              <a:ext cx="2255400" cy="9246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 sz="1600">
                  <a:latin typeface="Roboto"/>
                  <a:ea typeface="Roboto"/>
                  <a:cs typeface="Roboto"/>
                  <a:sym typeface="Roboto"/>
                </a:rPr>
                <a:t>Data Transformation and Modeling </a:t>
              </a:r>
              <a:endParaRPr b="1" sz="1600">
                <a:latin typeface="Roboto"/>
                <a:ea typeface="Roboto"/>
                <a:cs typeface="Roboto"/>
                <a:sym typeface="Roboto"/>
              </a:endParaRPr>
            </a:p>
            <a:p>
              <a:pPr indent="0" lvl="0" marL="0">
                <a:spcBef>
                  <a:spcPts val="0"/>
                </a:spcBef>
                <a:spcAft>
                  <a:spcPts val="1600"/>
                </a:spcAft>
                <a:buNone/>
              </a:pPr>
              <a:r>
                <a:rPr lang="en" sz="1000">
                  <a:latin typeface="Roboto"/>
                  <a:ea typeface="Roboto"/>
                  <a:cs typeface="Roboto"/>
                  <a:sym typeface="Roboto"/>
                </a:rPr>
                <a:t>Transforming the textual into numeric format and fitting machine learning algorithms on labeled training data</a:t>
              </a:r>
              <a:endParaRPr b="1" sz="1000">
                <a:latin typeface="Roboto"/>
                <a:ea typeface="Roboto"/>
                <a:cs typeface="Roboto"/>
                <a:sym typeface="Roboto"/>
              </a:endParaRPr>
            </a:p>
          </p:txBody>
        </p:sp>
      </p:grpSp>
      <p:grpSp>
        <p:nvGrpSpPr>
          <p:cNvPr id="342" name="Google Shape;342;p17"/>
          <p:cNvGrpSpPr/>
          <p:nvPr/>
        </p:nvGrpSpPr>
        <p:grpSpPr>
          <a:xfrm>
            <a:off x="5209688" y="1776375"/>
            <a:ext cx="3566042" cy="924600"/>
            <a:chOff x="5209838" y="1242975"/>
            <a:chExt cx="3470262" cy="924600"/>
          </a:xfrm>
        </p:grpSpPr>
        <p:sp>
          <p:nvSpPr>
            <p:cNvPr id="343" name="Google Shape;343;p17"/>
            <p:cNvSpPr txBox="1"/>
            <p:nvPr/>
          </p:nvSpPr>
          <p:spPr>
            <a:xfrm>
              <a:off x="6696500" y="1242975"/>
              <a:ext cx="1983600" cy="9246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 sz="1600">
                  <a:latin typeface="Roboto"/>
                  <a:ea typeface="Roboto"/>
                  <a:cs typeface="Roboto"/>
                  <a:sym typeface="Roboto"/>
                </a:rPr>
                <a:t>Data Visualizations</a:t>
              </a:r>
              <a:endParaRPr b="1" sz="1600">
                <a:latin typeface="Roboto"/>
                <a:ea typeface="Roboto"/>
                <a:cs typeface="Roboto"/>
                <a:sym typeface="Roboto"/>
              </a:endParaRPr>
            </a:p>
            <a:p>
              <a:pPr indent="0" lvl="0" marL="0">
                <a:spcBef>
                  <a:spcPts val="0"/>
                </a:spcBef>
                <a:spcAft>
                  <a:spcPts val="0"/>
                </a:spcAft>
                <a:buNone/>
              </a:pPr>
              <a:r>
                <a:rPr lang="en" sz="1000">
                  <a:latin typeface="Roboto"/>
                  <a:ea typeface="Roboto"/>
                  <a:cs typeface="Roboto"/>
                  <a:sym typeface="Roboto"/>
                </a:rPr>
                <a:t>Plotting graphs, creating word clouds, and building a dashboard to showcase results</a:t>
              </a:r>
              <a:endParaRPr sz="1000">
                <a:latin typeface="Roboto"/>
                <a:ea typeface="Roboto"/>
                <a:cs typeface="Roboto"/>
                <a:sym typeface="Roboto"/>
              </a:endParaRPr>
            </a:p>
          </p:txBody>
        </p:sp>
        <p:cxnSp>
          <p:nvCxnSpPr>
            <p:cNvPr id="344" name="Google Shape;344;p17"/>
            <p:cNvCxnSpPr/>
            <p:nvPr/>
          </p:nvCxnSpPr>
          <p:spPr>
            <a:xfrm>
              <a:off x="5209838" y="1654113"/>
              <a:ext cx="1286700" cy="0"/>
            </a:xfrm>
            <a:prstGeom prst="straightConnector1">
              <a:avLst/>
            </a:prstGeom>
            <a:noFill/>
            <a:ln cap="flat" cmpd="sng" w="9525">
              <a:solidFill>
                <a:srgbClr val="155B54"/>
              </a:solidFill>
              <a:prstDash val="solid"/>
              <a:round/>
              <a:headEnd len="sm" w="sm" type="none"/>
              <a:tailEnd len="med" w="med" type="oval"/>
            </a:ln>
          </p:spPr>
        </p:cxnSp>
      </p:grpSp>
      <p:grpSp>
        <p:nvGrpSpPr>
          <p:cNvPr id="345" name="Google Shape;345;p17"/>
          <p:cNvGrpSpPr/>
          <p:nvPr/>
        </p:nvGrpSpPr>
        <p:grpSpPr>
          <a:xfrm>
            <a:off x="5610288" y="2846750"/>
            <a:ext cx="3253713" cy="924600"/>
            <a:chOff x="5610288" y="2313350"/>
            <a:chExt cx="3253713" cy="924600"/>
          </a:xfrm>
        </p:grpSpPr>
        <p:cxnSp>
          <p:nvCxnSpPr>
            <p:cNvPr id="346" name="Google Shape;346;p17"/>
            <p:cNvCxnSpPr/>
            <p:nvPr/>
          </p:nvCxnSpPr>
          <p:spPr>
            <a:xfrm>
              <a:off x="5610288" y="2775650"/>
              <a:ext cx="886200" cy="0"/>
            </a:xfrm>
            <a:prstGeom prst="straightConnector1">
              <a:avLst/>
            </a:prstGeom>
            <a:noFill/>
            <a:ln cap="flat" cmpd="sng" w="9525">
              <a:solidFill>
                <a:srgbClr val="1B786E"/>
              </a:solidFill>
              <a:prstDash val="solid"/>
              <a:round/>
              <a:headEnd len="sm" w="sm" type="none"/>
              <a:tailEnd len="med" w="med" type="oval"/>
            </a:ln>
          </p:spPr>
        </p:cxnSp>
        <p:sp>
          <p:nvSpPr>
            <p:cNvPr id="347" name="Google Shape;347;p17"/>
            <p:cNvSpPr txBox="1"/>
            <p:nvPr/>
          </p:nvSpPr>
          <p:spPr>
            <a:xfrm>
              <a:off x="6696500" y="2313350"/>
              <a:ext cx="2167500" cy="9246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 sz="1600">
                  <a:latin typeface="Roboto"/>
                  <a:ea typeface="Roboto"/>
                  <a:cs typeface="Roboto"/>
                  <a:sym typeface="Roboto"/>
                </a:rPr>
                <a:t>Making Predictions </a:t>
              </a:r>
              <a:endParaRPr b="1" sz="1600">
                <a:latin typeface="Roboto"/>
                <a:ea typeface="Roboto"/>
                <a:cs typeface="Roboto"/>
                <a:sym typeface="Roboto"/>
              </a:endParaRPr>
            </a:p>
            <a:p>
              <a:pPr indent="0" lvl="0" marL="0">
                <a:spcBef>
                  <a:spcPts val="0"/>
                </a:spcBef>
                <a:spcAft>
                  <a:spcPts val="0"/>
                </a:spcAft>
                <a:buNone/>
              </a:pPr>
              <a:r>
                <a:rPr lang="en" sz="1000">
                  <a:latin typeface="Roboto"/>
                  <a:ea typeface="Roboto"/>
                  <a:cs typeface="Roboto"/>
                  <a:sym typeface="Roboto"/>
                </a:rPr>
                <a:t>Using the models to make predictions on the classification of the comments based on fitted models</a:t>
              </a:r>
              <a:endParaRPr sz="1000">
                <a:latin typeface="Roboto"/>
                <a:ea typeface="Roboto"/>
                <a:cs typeface="Roboto"/>
                <a:sym typeface="Roboto"/>
              </a:endParaRPr>
            </a:p>
          </p:txBody>
        </p:sp>
      </p:grpSp>
      <p:grpSp>
        <p:nvGrpSpPr>
          <p:cNvPr id="348" name="Google Shape;348;p17"/>
          <p:cNvGrpSpPr/>
          <p:nvPr/>
        </p:nvGrpSpPr>
        <p:grpSpPr>
          <a:xfrm>
            <a:off x="2601236" y="1188351"/>
            <a:ext cx="3922200" cy="3915924"/>
            <a:chOff x="2610905" y="610653"/>
            <a:chExt cx="3922200" cy="3922200"/>
          </a:xfrm>
        </p:grpSpPr>
        <p:sp>
          <p:nvSpPr>
            <p:cNvPr id="349" name="Google Shape;349;p17"/>
            <p:cNvSpPr/>
            <p:nvPr/>
          </p:nvSpPr>
          <p:spPr>
            <a:xfrm rot="-4980021">
              <a:off x="3204123" y="1186472"/>
              <a:ext cx="2771960" cy="2771960"/>
            </a:xfrm>
            <a:prstGeom prst="blockArc">
              <a:avLst>
                <a:gd fmla="val 12602522" name="adj1"/>
                <a:gd fmla="val 16867657" name="adj2"/>
                <a:gd fmla="val 20844" name="adj3"/>
              </a:avLst>
            </a:prstGeom>
            <a:solidFill>
              <a:srgbClr val="1F887E"/>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0" name="Google Shape;350;p17"/>
            <p:cNvSpPr/>
            <p:nvPr/>
          </p:nvSpPr>
          <p:spPr>
            <a:xfrm rot="7920309">
              <a:off x="3183402" y="1183149"/>
              <a:ext cx="2777207" cy="2777207"/>
            </a:xfrm>
            <a:prstGeom prst="blockArc">
              <a:avLst>
                <a:gd fmla="val 12602522" name="adj1"/>
                <a:gd fmla="val 16867657" name="adj2"/>
                <a:gd fmla="val 20844" name="adj3"/>
              </a:avLst>
            </a:prstGeom>
            <a:solidFill>
              <a:srgbClr val="1B786E"/>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1" name="Google Shape;351;p17"/>
            <p:cNvSpPr/>
            <p:nvPr/>
          </p:nvSpPr>
          <p:spPr>
            <a:xfrm rot="3600063">
              <a:off x="3186335" y="1195681"/>
              <a:ext cx="2777488" cy="2777488"/>
            </a:xfrm>
            <a:prstGeom prst="blockArc">
              <a:avLst>
                <a:gd fmla="val 12602522" name="adj1"/>
                <a:gd fmla="val 16867657" name="adj2"/>
                <a:gd fmla="val 20844" name="adj3"/>
              </a:avLst>
            </a:prstGeom>
            <a:solidFill>
              <a:srgbClr val="155B5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2" name="Google Shape;352;p17"/>
            <p:cNvSpPr/>
            <p:nvPr/>
          </p:nvSpPr>
          <p:spPr>
            <a:xfrm rot="4024705">
              <a:off x="5326681" y="1940898"/>
              <a:ext cx="578477" cy="579147"/>
            </a:xfrm>
            <a:prstGeom prst="pie">
              <a:avLst>
                <a:gd fmla="val 6190354" name="adj1"/>
                <a:gd fmla="val 14996165" name="adj2"/>
              </a:avLst>
            </a:prstGeom>
            <a:solidFill>
              <a:srgbClr val="1B786E"/>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3" name="Google Shape;353;p17"/>
            <p:cNvSpPr/>
            <p:nvPr/>
          </p:nvSpPr>
          <p:spPr>
            <a:xfrm rot="-6816027">
              <a:off x="5326729" y="1940918"/>
              <a:ext cx="578485" cy="579035"/>
            </a:xfrm>
            <a:prstGeom prst="pie">
              <a:avLst>
                <a:gd fmla="val 4028252" name="adj1"/>
                <a:gd fmla="val 17183677" name="adj2"/>
              </a:avLst>
            </a:prstGeom>
            <a:solidFill>
              <a:srgbClr val="1B786E"/>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4" name="Google Shape;354;p17"/>
            <p:cNvSpPr/>
            <p:nvPr/>
          </p:nvSpPr>
          <p:spPr>
            <a:xfrm rot="-9359762">
              <a:off x="3193941" y="1176205"/>
              <a:ext cx="2777287" cy="2777287"/>
            </a:xfrm>
            <a:prstGeom prst="blockArc">
              <a:avLst>
                <a:gd fmla="val 12602522" name="adj1"/>
                <a:gd fmla="val 16867657" name="adj2"/>
                <a:gd fmla="val 20844" name="adj3"/>
              </a:avLst>
            </a:prstGeom>
            <a:solidFill>
              <a:srgbClr val="1D7E7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5" name="Google Shape;355;p17"/>
            <p:cNvSpPr/>
            <p:nvPr/>
          </p:nvSpPr>
          <p:spPr>
            <a:xfrm rot="-8936366">
              <a:off x="3659126" y="3173505"/>
              <a:ext cx="578551" cy="578963"/>
            </a:xfrm>
            <a:prstGeom prst="pie">
              <a:avLst>
                <a:gd fmla="val 6190354" name="adj1"/>
                <a:gd fmla="val 14996165" name="adj2"/>
              </a:avLst>
            </a:prstGeom>
            <a:solidFill>
              <a:srgbClr val="1F887E"/>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6" name="Google Shape;356;p17"/>
            <p:cNvSpPr/>
            <p:nvPr/>
          </p:nvSpPr>
          <p:spPr>
            <a:xfrm rot="1824498">
              <a:off x="3659375" y="3173497"/>
              <a:ext cx="578475" cy="578885"/>
            </a:xfrm>
            <a:prstGeom prst="pie">
              <a:avLst>
                <a:gd fmla="val 4028252" name="adj1"/>
                <a:gd fmla="val 17183677" name="adj2"/>
              </a:avLst>
            </a:prstGeom>
            <a:solidFill>
              <a:srgbClr val="1F887E"/>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7" name="Google Shape;357;p17"/>
            <p:cNvSpPr/>
            <p:nvPr/>
          </p:nvSpPr>
          <p:spPr>
            <a:xfrm rot="-600092">
              <a:off x="3198852" y="1195456"/>
              <a:ext cx="2777611" cy="2777611"/>
            </a:xfrm>
            <a:prstGeom prst="blockArc">
              <a:avLst>
                <a:gd fmla="val 12513247" name="adj1"/>
                <a:gd fmla="val 16867657" name="adj2"/>
                <a:gd fmla="val 20844" name="adj3"/>
              </a:avLst>
            </a:prstGeom>
            <a:solidFill>
              <a:srgbClr val="249C9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8" name="Google Shape;358;p17"/>
            <p:cNvSpPr/>
            <p:nvPr/>
          </p:nvSpPr>
          <p:spPr>
            <a:xfrm rot="-176551">
              <a:off x="4312105" y="1195442"/>
              <a:ext cx="578563" cy="579162"/>
            </a:xfrm>
            <a:prstGeom prst="pie">
              <a:avLst>
                <a:gd fmla="val 6190354" name="adj1"/>
                <a:gd fmla="val 14996165" name="adj2"/>
              </a:avLst>
            </a:prstGeom>
            <a:solidFill>
              <a:srgbClr val="155B54"/>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9" name="Google Shape;359;p17"/>
            <p:cNvSpPr/>
            <p:nvPr/>
          </p:nvSpPr>
          <p:spPr>
            <a:xfrm rot="10584085">
              <a:off x="4312088" y="1195622"/>
              <a:ext cx="578340" cy="578939"/>
            </a:xfrm>
            <a:prstGeom prst="pie">
              <a:avLst>
                <a:gd fmla="val 4028252" name="adj1"/>
                <a:gd fmla="val 17183677" name="adj2"/>
              </a:avLst>
            </a:prstGeom>
            <a:solidFill>
              <a:srgbClr val="155B5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0" name="Google Shape;360;p17"/>
            <p:cNvSpPr/>
            <p:nvPr/>
          </p:nvSpPr>
          <p:spPr>
            <a:xfrm rot="8344778">
              <a:off x="4940929" y="3162886"/>
              <a:ext cx="578465" cy="578888"/>
            </a:xfrm>
            <a:prstGeom prst="pie">
              <a:avLst>
                <a:gd fmla="val 6190354" name="adj1"/>
                <a:gd fmla="val 14996165" name="adj2"/>
              </a:avLst>
            </a:prstGeom>
            <a:solidFill>
              <a:srgbClr val="1D7E74"/>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1" name="Google Shape;361;p17"/>
            <p:cNvSpPr/>
            <p:nvPr/>
          </p:nvSpPr>
          <p:spPr>
            <a:xfrm rot="-2495643">
              <a:off x="4941000" y="3162728"/>
              <a:ext cx="578445" cy="579093"/>
            </a:xfrm>
            <a:prstGeom prst="pie">
              <a:avLst>
                <a:gd fmla="val 4028252" name="adj1"/>
                <a:gd fmla="val 17183677" name="adj2"/>
              </a:avLst>
            </a:prstGeom>
            <a:solidFill>
              <a:srgbClr val="1D7E7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2" name="Google Shape;362;p17"/>
            <p:cNvSpPr/>
            <p:nvPr/>
          </p:nvSpPr>
          <p:spPr>
            <a:xfrm rot="-4556960">
              <a:off x="3257335" y="1939059"/>
              <a:ext cx="578302" cy="578957"/>
            </a:xfrm>
            <a:prstGeom prst="pie">
              <a:avLst>
                <a:gd fmla="val 6190354" name="adj1"/>
                <a:gd fmla="val 14996165" name="adj2"/>
              </a:avLst>
            </a:prstGeom>
            <a:solidFill>
              <a:srgbClr val="249C90"/>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3" name="Google Shape;363;p17"/>
            <p:cNvSpPr/>
            <p:nvPr/>
          </p:nvSpPr>
          <p:spPr>
            <a:xfrm rot="6204541">
              <a:off x="3257468" y="1938977"/>
              <a:ext cx="578264" cy="578917"/>
            </a:xfrm>
            <a:prstGeom prst="pie">
              <a:avLst>
                <a:gd fmla="val 4028252" name="adj1"/>
                <a:gd fmla="val 17183677" name="adj2"/>
              </a:avLst>
            </a:prstGeom>
            <a:solidFill>
              <a:srgbClr val="249C9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4" name="Google Shape;364;p17"/>
            <p:cNvSpPr txBox="1"/>
            <p:nvPr/>
          </p:nvSpPr>
          <p:spPr>
            <a:xfrm>
              <a:off x="4341900" y="1271896"/>
              <a:ext cx="507900" cy="2661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600">
                  <a:solidFill>
                    <a:srgbClr val="FFFFFF"/>
                  </a:solidFill>
                  <a:latin typeface="Roboto"/>
                  <a:ea typeface="Roboto"/>
                  <a:cs typeface="Roboto"/>
                  <a:sym typeface="Roboto"/>
                </a:rPr>
                <a:t>05</a:t>
              </a:r>
              <a:endParaRPr b="1" sz="1600">
                <a:solidFill>
                  <a:srgbClr val="FFFFFF"/>
                </a:solidFill>
                <a:latin typeface="Roboto"/>
                <a:ea typeface="Roboto"/>
                <a:cs typeface="Roboto"/>
                <a:sym typeface="Roboto"/>
              </a:endParaRPr>
            </a:p>
          </p:txBody>
        </p:sp>
        <p:sp>
          <p:nvSpPr>
            <p:cNvPr id="365" name="Google Shape;365;p17"/>
            <p:cNvSpPr txBox="1"/>
            <p:nvPr/>
          </p:nvSpPr>
          <p:spPr>
            <a:xfrm>
              <a:off x="3274219" y="2018364"/>
              <a:ext cx="507900" cy="2661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sp>
          <p:nvSpPr>
            <p:cNvPr id="366" name="Google Shape;366;p17"/>
            <p:cNvSpPr txBox="1"/>
            <p:nvPr/>
          </p:nvSpPr>
          <p:spPr>
            <a:xfrm>
              <a:off x="3685317" y="3247321"/>
              <a:ext cx="507900" cy="2661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sp>
          <p:nvSpPr>
            <p:cNvPr id="367" name="Google Shape;367;p17"/>
            <p:cNvSpPr txBox="1"/>
            <p:nvPr/>
          </p:nvSpPr>
          <p:spPr>
            <a:xfrm>
              <a:off x="4955323" y="3247321"/>
              <a:ext cx="507900" cy="2661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sp>
          <p:nvSpPr>
            <p:cNvPr id="368" name="Google Shape;368;p17"/>
            <p:cNvSpPr txBox="1"/>
            <p:nvPr/>
          </p:nvSpPr>
          <p:spPr>
            <a:xfrm>
              <a:off x="5364737" y="2018364"/>
              <a:ext cx="507900" cy="2661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grpSp>
      <p:sp>
        <p:nvSpPr>
          <p:cNvPr id="369" name="Google Shape;369;p1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Data</a:t>
            </a:r>
            <a:endParaRPr/>
          </a:p>
          <a:p>
            <a:pPr indent="0" lvl="0" marL="0">
              <a:spcBef>
                <a:spcPts val="0"/>
              </a:spcBef>
              <a:spcAft>
                <a:spcPts val="0"/>
              </a:spcAft>
              <a:buNone/>
            </a:pPr>
            <a:r>
              <a:rPr lang="en" sz="1100"/>
              <a:t>Sources and labelling mechanisms</a:t>
            </a:r>
            <a:endParaRPr sz="1100"/>
          </a:p>
        </p:txBody>
      </p:sp>
      <p:sp>
        <p:nvSpPr>
          <p:cNvPr id="375" name="Google Shape;375;p18"/>
          <p:cNvSpPr txBox="1"/>
          <p:nvPr>
            <p:ph idx="1" type="body"/>
          </p:nvPr>
        </p:nvSpPr>
        <p:spPr>
          <a:xfrm>
            <a:off x="868375" y="1377150"/>
            <a:ext cx="7218900" cy="3712500"/>
          </a:xfrm>
          <a:prstGeom prst="rect">
            <a:avLst/>
          </a:prstGeom>
        </p:spPr>
        <p:txBody>
          <a:bodyPr anchorCtr="0" anchor="t" bIns="91425" lIns="91425" spcFirstLastPara="1" rIns="91425" wrap="square" tIns="91425">
            <a:noAutofit/>
          </a:bodyPr>
          <a:lstStyle/>
          <a:p>
            <a:pPr indent="-330200" lvl="0" marL="457200" rtl="0">
              <a:lnSpc>
                <a:spcPct val="150000"/>
              </a:lnSpc>
              <a:spcBef>
                <a:spcPts val="0"/>
              </a:spcBef>
              <a:spcAft>
                <a:spcPts val="0"/>
              </a:spcAft>
              <a:buSzPts val="1600"/>
              <a:buChar char="●"/>
            </a:pPr>
            <a:r>
              <a:rPr lang="en" sz="1600"/>
              <a:t>Manually</a:t>
            </a:r>
            <a:r>
              <a:rPr lang="en" sz="1600"/>
              <a:t> l</a:t>
            </a:r>
            <a:r>
              <a:rPr lang="en" sz="1600"/>
              <a:t>abeled</a:t>
            </a:r>
            <a:r>
              <a:rPr lang="en" sz="1600"/>
              <a:t> comments</a:t>
            </a:r>
            <a:r>
              <a:rPr lang="en" sz="1600"/>
              <a:t>: 2,633</a:t>
            </a:r>
            <a:endParaRPr sz="1600"/>
          </a:p>
          <a:p>
            <a:pPr indent="-330200" lvl="1" marL="914400" rtl="0">
              <a:lnSpc>
                <a:spcPct val="115000"/>
              </a:lnSpc>
              <a:spcBef>
                <a:spcPts val="0"/>
              </a:spcBef>
              <a:spcAft>
                <a:spcPts val="0"/>
              </a:spcAft>
              <a:buSzPts val="1600"/>
              <a:buChar char="○"/>
            </a:pPr>
            <a:r>
              <a:rPr lang="en" sz="1600"/>
              <a:t>OkGo’s “Obsession”</a:t>
            </a:r>
            <a:endParaRPr sz="1600"/>
          </a:p>
          <a:p>
            <a:pPr indent="-330200" lvl="1" marL="914400" rtl="0">
              <a:lnSpc>
                <a:spcPct val="115000"/>
              </a:lnSpc>
              <a:spcBef>
                <a:spcPts val="0"/>
              </a:spcBef>
              <a:spcAft>
                <a:spcPts val="0"/>
              </a:spcAft>
              <a:buSzPts val="1600"/>
              <a:buChar char="○"/>
            </a:pPr>
            <a:r>
              <a:rPr lang="en" sz="1600"/>
              <a:t>Trump Inauguration</a:t>
            </a:r>
            <a:endParaRPr sz="1600"/>
          </a:p>
          <a:p>
            <a:pPr indent="-330200" lvl="1" marL="914400" rtl="0">
              <a:lnSpc>
                <a:spcPct val="115000"/>
              </a:lnSpc>
              <a:spcBef>
                <a:spcPts val="0"/>
              </a:spcBef>
              <a:spcAft>
                <a:spcPts val="0"/>
              </a:spcAft>
              <a:buSzPts val="1600"/>
              <a:buChar char="○"/>
            </a:pPr>
            <a:r>
              <a:rPr lang="en" sz="1600"/>
              <a:t>Logan Paul in Japan</a:t>
            </a:r>
            <a:endParaRPr sz="1600"/>
          </a:p>
          <a:p>
            <a:pPr indent="-330200" lvl="1" marL="914400" rtl="0">
              <a:lnSpc>
                <a:spcPct val="115000"/>
              </a:lnSpc>
              <a:spcBef>
                <a:spcPts val="0"/>
              </a:spcBef>
              <a:spcAft>
                <a:spcPts val="0"/>
              </a:spcAft>
              <a:buSzPts val="1600"/>
              <a:buChar char="○"/>
            </a:pPr>
            <a:r>
              <a:rPr lang="en" sz="1600"/>
              <a:t>Taylor Swift</a:t>
            </a:r>
            <a:endParaRPr sz="1600"/>
          </a:p>
          <a:p>
            <a:pPr indent="-330200" lvl="1" marL="914400" rtl="0">
              <a:lnSpc>
                <a:spcPct val="115000"/>
              </a:lnSpc>
              <a:spcBef>
                <a:spcPts val="0"/>
              </a:spcBef>
              <a:spcAft>
                <a:spcPts val="0"/>
              </a:spcAft>
              <a:buSzPts val="1600"/>
              <a:buChar char="○"/>
            </a:pPr>
            <a:r>
              <a:rPr lang="en" sz="1600"/>
              <a:t>2018 Royal Wedding </a:t>
            </a:r>
            <a:endParaRPr sz="1600"/>
          </a:p>
          <a:p>
            <a:pPr indent="-330200" lvl="0" marL="457200" rtl="0">
              <a:lnSpc>
                <a:spcPct val="150000"/>
              </a:lnSpc>
              <a:spcBef>
                <a:spcPts val="0"/>
              </a:spcBef>
              <a:spcAft>
                <a:spcPts val="0"/>
              </a:spcAft>
              <a:buSzPts val="1600"/>
              <a:buChar char="●"/>
            </a:pPr>
            <a:r>
              <a:rPr lang="en" sz="1600"/>
              <a:t>Obtained pre-labeled data: 12,198</a:t>
            </a:r>
            <a:endParaRPr sz="1600"/>
          </a:p>
          <a:p>
            <a:pPr indent="-330200" lvl="1" marL="914400" rtl="0">
              <a:lnSpc>
                <a:spcPct val="115000"/>
              </a:lnSpc>
              <a:spcBef>
                <a:spcPts val="0"/>
              </a:spcBef>
              <a:spcAft>
                <a:spcPts val="0"/>
              </a:spcAft>
              <a:buSzPts val="1600"/>
              <a:buChar char="○"/>
            </a:pPr>
            <a:r>
              <a:rPr lang="en" sz="1600"/>
              <a:t>Twitter Dataset</a:t>
            </a:r>
            <a:endParaRPr sz="1600"/>
          </a:p>
          <a:p>
            <a:pPr indent="-330200" lvl="1" marL="914400" rtl="0">
              <a:lnSpc>
                <a:spcPct val="115000"/>
              </a:lnSpc>
              <a:spcBef>
                <a:spcPts val="0"/>
              </a:spcBef>
              <a:spcAft>
                <a:spcPts val="0"/>
              </a:spcAft>
              <a:buSzPts val="1600"/>
              <a:buChar char="○"/>
            </a:pPr>
            <a:r>
              <a:rPr lang="en" sz="1600"/>
              <a:t>Social Media Blogs</a:t>
            </a:r>
            <a:endParaRPr sz="1600"/>
          </a:p>
          <a:p>
            <a:pPr indent="-330200" lvl="0" marL="457200" rtl="0">
              <a:lnSpc>
                <a:spcPct val="150000"/>
              </a:lnSpc>
              <a:spcBef>
                <a:spcPts val="0"/>
              </a:spcBef>
              <a:spcAft>
                <a:spcPts val="0"/>
              </a:spcAft>
              <a:buSzPts val="1600"/>
              <a:buChar char="●"/>
            </a:pPr>
            <a:r>
              <a:rPr lang="en" sz="1600"/>
              <a:t>User Entered Video</a:t>
            </a:r>
            <a:endParaRPr sz="1600"/>
          </a:p>
          <a:p>
            <a:pPr indent="0" lvl="0" marL="0" rtl="0">
              <a:spcBef>
                <a:spcPts val="1600"/>
              </a:spcBef>
              <a:spcAft>
                <a:spcPts val="1600"/>
              </a:spcAft>
              <a:buNone/>
            </a:pPr>
            <a:r>
              <a:t/>
            </a:r>
            <a:endParaRPr sz="1800"/>
          </a:p>
        </p:txBody>
      </p:sp>
      <p:pic>
        <p:nvPicPr>
          <p:cNvPr id="376" name="Google Shape;376;p18"/>
          <p:cNvPicPr preferRelativeResize="0"/>
          <p:nvPr/>
        </p:nvPicPr>
        <p:blipFill>
          <a:blip r:embed="rId3">
            <a:alphaModFix/>
          </a:blip>
          <a:stretch>
            <a:fillRect/>
          </a:stretch>
        </p:blipFill>
        <p:spPr>
          <a:xfrm>
            <a:off x="5242763" y="131850"/>
            <a:ext cx="2831462" cy="1592699"/>
          </a:xfrm>
          <a:prstGeom prst="rect">
            <a:avLst/>
          </a:prstGeom>
          <a:noFill/>
          <a:ln>
            <a:noFill/>
          </a:ln>
        </p:spPr>
      </p:pic>
      <p:pic>
        <p:nvPicPr>
          <p:cNvPr id="377" name="Google Shape;377;p18"/>
          <p:cNvPicPr preferRelativeResize="0"/>
          <p:nvPr/>
        </p:nvPicPr>
        <p:blipFill>
          <a:blip r:embed="rId4">
            <a:alphaModFix/>
          </a:blip>
          <a:stretch>
            <a:fillRect/>
          </a:stretch>
        </p:blipFill>
        <p:spPr>
          <a:xfrm>
            <a:off x="6526283" y="1839738"/>
            <a:ext cx="2389642" cy="1592699"/>
          </a:xfrm>
          <a:prstGeom prst="rect">
            <a:avLst/>
          </a:prstGeom>
          <a:noFill/>
          <a:ln>
            <a:noFill/>
          </a:ln>
        </p:spPr>
      </p:pic>
      <p:pic>
        <p:nvPicPr>
          <p:cNvPr id="378" name="Google Shape;378;p18"/>
          <p:cNvPicPr preferRelativeResize="0"/>
          <p:nvPr/>
        </p:nvPicPr>
        <p:blipFill>
          <a:blip r:embed="rId5">
            <a:alphaModFix/>
          </a:blip>
          <a:stretch>
            <a:fillRect/>
          </a:stretch>
        </p:blipFill>
        <p:spPr>
          <a:xfrm>
            <a:off x="5229750" y="3489400"/>
            <a:ext cx="2857500" cy="1600200"/>
          </a:xfrm>
          <a:prstGeom prst="rect">
            <a:avLst/>
          </a:prstGeom>
          <a:noFill/>
          <a:ln>
            <a:noFill/>
          </a:ln>
        </p:spPr>
      </p:pic>
      <p:pic>
        <p:nvPicPr>
          <p:cNvPr id="379" name="Google Shape;379;p18"/>
          <p:cNvPicPr preferRelativeResize="0"/>
          <p:nvPr/>
        </p:nvPicPr>
        <p:blipFill>
          <a:blip r:embed="rId6">
            <a:alphaModFix/>
          </a:blip>
          <a:stretch>
            <a:fillRect/>
          </a:stretch>
        </p:blipFill>
        <p:spPr>
          <a:xfrm>
            <a:off x="4842700" y="1839750"/>
            <a:ext cx="1592675" cy="1592675"/>
          </a:xfrm>
          <a:prstGeom prst="rect">
            <a:avLst/>
          </a:prstGeom>
          <a:noFill/>
          <a:ln>
            <a:noFill/>
          </a:ln>
        </p:spPr>
      </p:pic>
      <p:sp>
        <p:nvSpPr>
          <p:cNvPr id="380" name="Google Shape;380;p1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Google Shape;385;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 Data</a:t>
            </a:r>
            <a:endParaRPr/>
          </a:p>
          <a:p>
            <a:pPr indent="0" lvl="0" marL="0" rtl="0">
              <a:spcBef>
                <a:spcPts val="0"/>
              </a:spcBef>
              <a:spcAft>
                <a:spcPts val="0"/>
              </a:spcAft>
              <a:buNone/>
            </a:pPr>
            <a:r>
              <a:rPr lang="en" sz="1100"/>
              <a:t>Sources and labelling mechanisms</a:t>
            </a:r>
            <a:endParaRPr sz="1100"/>
          </a:p>
        </p:txBody>
      </p:sp>
      <p:sp>
        <p:nvSpPr>
          <p:cNvPr id="386" name="Google Shape;386;p1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r>
              <a:rPr lang="en"/>
              <a:t>/22</a:t>
            </a:r>
            <a:endParaRPr/>
          </a:p>
        </p:txBody>
      </p:sp>
      <p:graphicFrame>
        <p:nvGraphicFramePr>
          <p:cNvPr id="387" name="Google Shape;387;p19"/>
          <p:cNvGraphicFramePr/>
          <p:nvPr/>
        </p:nvGraphicFramePr>
        <p:xfrm>
          <a:off x="875138" y="1687535"/>
          <a:ext cx="3000000" cy="3000000"/>
        </p:xfrm>
        <a:graphic>
          <a:graphicData uri="http://schemas.openxmlformats.org/drawingml/2006/table">
            <a:tbl>
              <a:tblPr>
                <a:noFill/>
                <a:tableStyleId>{332ED39C-6456-42CE-99CC-F7BA2A54590B}</a:tableStyleId>
              </a:tblPr>
              <a:tblGrid>
                <a:gridCol w="806900"/>
                <a:gridCol w="6586825"/>
              </a:tblGrid>
              <a:tr h="283900">
                <a:tc>
                  <a:txBody>
                    <a:bodyPr>
                      <a:noAutofit/>
                    </a:bodyPr>
                    <a:lstStyle/>
                    <a:p>
                      <a:pPr indent="0" lvl="0" marL="0" rtl="0">
                        <a:spcBef>
                          <a:spcPts val="0"/>
                        </a:spcBef>
                        <a:spcAft>
                          <a:spcPts val="0"/>
                        </a:spcAft>
                        <a:buNone/>
                      </a:pPr>
                      <a:r>
                        <a:rPr b="1" lang="en" sz="1000"/>
                        <a:t>Label</a:t>
                      </a:r>
                      <a:endParaRPr b="1" sz="1000"/>
                    </a:p>
                  </a:txBody>
                  <a:tcPr marT="91425" marB="91425" marR="91425" marL="91425"/>
                </a:tc>
                <a:tc>
                  <a:txBody>
                    <a:bodyPr>
                      <a:noAutofit/>
                    </a:bodyPr>
                    <a:lstStyle/>
                    <a:p>
                      <a:pPr indent="0" lvl="0" marL="0" rtl="0">
                        <a:spcBef>
                          <a:spcPts val="0"/>
                        </a:spcBef>
                        <a:spcAft>
                          <a:spcPts val="0"/>
                        </a:spcAft>
                        <a:buNone/>
                      </a:pPr>
                      <a:r>
                        <a:rPr b="1" lang="en" sz="1000"/>
                        <a:t>Comment</a:t>
                      </a:r>
                      <a:endParaRPr b="1" sz="1000"/>
                    </a:p>
                  </a:txBody>
                  <a:tcPr marT="91425" marB="91425" marR="91425" marL="91425"/>
                </a:tc>
              </a:tr>
              <a:tr h="283900">
                <a:tc>
                  <a:txBody>
                    <a:bodyPr>
                      <a:noAutofit/>
                    </a:bodyPr>
                    <a:lstStyle/>
                    <a:p>
                      <a:pPr indent="0" lvl="0" marL="0" rtl="0">
                        <a:spcBef>
                          <a:spcPts val="0"/>
                        </a:spcBef>
                        <a:spcAft>
                          <a:spcPts val="0"/>
                        </a:spcAft>
                        <a:buNone/>
                      </a:pPr>
                      <a:r>
                        <a:rPr lang="en" sz="1000"/>
                        <a:t>-1</a:t>
                      </a:r>
                      <a:endParaRPr sz="1000"/>
                    </a:p>
                  </a:txBody>
                  <a:tcPr marT="91425" marB="91425" marR="91425" marL="91425"/>
                </a:tc>
                <a:tc>
                  <a:txBody>
                    <a:bodyPr>
                      <a:noAutofit/>
                    </a:bodyPr>
                    <a:lstStyle/>
                    <a:p>
                      <a:pPr indent="0" lvl="0" marL="0" rtl="0">
                        <a:spcBef>
                          <a:spcPts val="0"/>
                        </a:spcBef>
                        <a:spcAft>
                          <a:spcPts val="0"/>
                        </a:spcAft>
                        <a:buNone/>
                      </a:pPr>
                      <a:r>
                        <a:rPr lang="en" sz="1000"/>
                        <a:t>Everyone knows brands of papers, but no one knows about welfare</a:t>
                      </a:r>
                      <a:endParaRPr sz="1000"/>
                    </a:p>
                  </a:txBody>
                  <a:tcPr marT="91425" marB="91425" marR="91425" marL="91425"/>
                </a:tc>
              </a:tr>
              <a:tr h="334975">
                <a:tc>
                  <a:txBody>
                    <a:bodyPr>
                      <a:noAutofit/>
                    </a:bodyPr>
                    <a:lstStyle/>
                    <a:p>
                      <a:pPr indent="0" lvl="0" marL="0" rtl="0">
                        <a:spcBef>
                          <a:spcPts val="0"/>
                        </a:spcBef>
                        <a:spcAft>
                          <a:spcPts val="0"/>
                        </a:spcAft>
                        <a:buNone/>
                      </a:pPr>
                      <a:r>
                        <a:rPr lang="en" sz="1000"/>
                        <a:t>0</a:t>
                      </a:r>
                      <a:endParaRPr sz="1000"/>
                    </a:p>
                  </a:txBody>
                  <a:tcPr marT="91425" marB="91425" marR="91425" marL="91425"/>
                </a:tc>
                <a:tc>
                  <a:txBody>
                    <a:bodyPr>
                      <a:noAutofit/>
                    </a:bodyPr>
                    <a:lstStyle/>
                    <a:p>
                      <a:pPr indent="0" lvl="0" marL="0" rtl="0">
                        <a:spcBef>
                          <a:spcPts val="0"/>
                        </a:spcBef>
                        <a:spcAft>
                          <a:spcPts val="0"/>
                        </a:spcAft>
                        <a:buNone/>
                      </a:pPr>
                      <a:r>
                        <a:rPr lang="en" sz="1000"/>
                        <a:t>Your paper cut balance is ...</a:t>
                      </a:r>
                      <a:endParaRPr sz="1000"/>
                    </a:p>
                  </a:txBody>
                  <a:tcPr marT="91425" marB="91425" marR="91425" marL="91425"/>
                </a:tc>
              </a:tr>
              <a:tr h="298425">
                <a:tc>
                  <a:txBody>
                    <a:bodyPr>
                      <a:noAutofit/>
                    </a:bodyPr>
                    <a:lstStyle/>
                    <a:p>
                      <a:pPr indent="0" lvl="0" marL="0" rtl="0">
                        <a:spcBef>
                          <a:spcPts val="0"/>
                        </a:spcBef>
                        <a:spcAft>
                          <a:spcPts val="0"/>
                        </a:spcAft>
                        <a:buNone/>
                      </a:pPr>
                      <a:r>
                        <a:rPr lang="en" sz="1000"/>
                        <a:t>1</a:t>
                      </a:r>
                      <a:endParaRPr sz="1000"/>
                    </a:p>
                  </a:txBody>
                  <a:tcPr marT="91425" marB="91425" marR="91425" marL="91425"/>
                </a:tc>
                <a:tc>
                  <a:txBody>
                    <a:bodyPr>
                      <a:noAutofit/>
                    </a:bodyPr>
                    <a:lstStyle/>
                    <a:p>
                      <a:pPr indent="0" lvl="0" marL="0" rtl="0">
                        <a:spcBef>
                          <a:spcPts val="0"/>
                        </a:spcBef>
                        <a:spcAft>
                          <a:spcPts val="0"/>
                        </a:spcAft>
                        <a:buNone/>
                      </a:pPr>
                      <a:r>
                        <a:rPr lang="en" sz="1000"/>
                        <a:t>Made me smile. Great work</a:t>
                      </a:r>
                      <a:endParaRPr sz="1000"/>
                    </a:p>
                  </a:txBody>
                  <a:tcPr marT="91425" marB="91425" marR="91425" marL="91425"/>
                </a:tc>
              </a:tr>
              <a:tr h="327050">
                <a:tc>
                  <a:txBody>
                    <a:bodyPr>
                      <a:noAutofit/>
                    </a:bodyPr>
                    <a:lstStyle/>
                    <a:p>
                      <a:pPr indent="0" lvl="0" marL="0" rtl="0">
                        <a:spcBef>
                          <a:spcPts val="0"/>
                        </a:spcBef>
                        <a:spcAft>
                          <a:spcPts val="0"/>
                        </a:spcAft>
                        <a:buNone/>
                      </a:pPr>
                      <a:r>
                        <a:rPr lang="en" sz="1000"/>
                        <a:t>1</a:t>
                      </a:r>
                      <a:endParaRPr sz="1000"/>
                    </a:p>
                  </a:txBody>
                  <a:tcPr marT="91425" marB="91425" marR="91425" marL="91425">
                    <a:lnB cap="flat" cmpd="sng" w="952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t> Blowing my mind yet again</a:t>
                      </a:r>
                      <a:endParaRPr sz="1000"/>
                    </a:p>
                  </a:txBody>
                  <a:tcPr marT="91425" marB="91425" marR="91425" marL="91425">
                    <a:lnB cap="flat" cmpd="sng" w="9525">
                      <a:solidFill>
                        <a:srgbClr val="9E9E9E"/>
                      </a:solidFill>
                      <a:prstDash val="solid"/>
                      <a:round/>
                      <a:headEnd len="sm" w="sm" type="none"/>
                      <a:tailEnd len="sm" w="sm" type="none"/>
                    </a:lnB>
                  </a:tcPr>
                </a:tc>
              </a:tr>
              <a:tr h="283900">
                <a:tc>
                  <a:txBody>
                    <a:bodyPr>
                      <a:noAutofit/>
                    </a:bodyPr>
                    <a:lstStyle/>
                    <a:p>
                      <a:pPr indent="0" lvl="0" marL="0" rtl="0">
                        <a:spcBef>
                          <a:spcPts val="0"/>
                        </a:spcBef>
                        <a:spcAft>
                          <a:spcPts val="0"/>
                        </a:spcAft>
                        <a:buNone/>
                      </a:pPr>
                      <a:r>
                        <a:rPr lang="en" sz="1000"/>
                        <a:t>0</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t>Should have gone with Dunder Mifflin</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36600">
                <a:tc>
                  <a:txBody>
                    <a:bodyPr>
                      <a:noAutofit/>
                    </a:bodyPr>
                    <a:lstStyle/>
                    <a:p>
                      <a:pPr indent="0" lvl="0" marL="0" rtl="0">
                        <a:spcBef>
                          <a:spcPts val="0"/>
                        </a:spcBef>
                        <a:spcAft>
                          <a:spcPts val="0"/>
                        </a:spcAft>
                        <a:buNone/>
                      </a:pPr>
                      <a:r>
                        <a:rPr lang="en" sz="1000"/>
                        <a:t>1</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t>The mad methodical geniuses do it again </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83900">
                <a:tc>
                  <a:txBody>
                    <a:bodyPr>
                      <a:noAutofit/>
                    </a:bodyPr>
                    <a:lstStyle/>
                    <a:p>
                      <a:pPr indent="0" lvl="0" marL="0" rtl="0">
                        <a:spcBef>
                          <a:spcPts val="0"/>
                        </a:spcBef>
                        <a:spcAft>
                          <a:spcPts val="0"/>
                        </a:spcAft>
                        <a:buNone/>
                      </a:pPr>
                      <a:r>
                        <a:rPr lang="en" sz="1000"/>
                        <a:t>-1</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t>Waste of ink and paper </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Data Collection</a:t>
            </a:r>
            <a:endParaRPr/>
          </a:p>
          <a:p>
            <a:pPr indent="0" lvl="0" marL="0">
              <a:spcBef>
                <a:spcPts val="0"/>
              </a:spcBef>
              <a:spcAft>
                <a:spcPts val="0"/>
              </a:spcAft>
              <a:buNone/>
            </a:pPr>
            <a:r>
              <a:rPr lang="en" sz="1100"/>
              <a:t>Pulling data out of Google’s YouTube API</a:t>
            </a:r>
            <a:endParaRPr sz="1100"/>
          </a:p>
        </p:txBody>
      </p:sp>
      <p:sp>
        <p:nvSpPr>
          <p:cNvPr id="393" name="Google Shape;393;p20"/>
          <p:cNvSpPr txBox="1"/>
          <p:nvPr>
            <p:ph idx="1" type="body"/>
          </p:nvPr>
        </p:nvSpPr>
        <p:spPr>
          <a:xfrm>
            <a:off x="873500" y="1408300"/>
            <a:ext cx="7030500" cy="1220700"/>
          </a:xfrm>
          <a:prstGeom prst="rect">
            <a:avLst/>
          </a:prstGeom>
        </p:spPr>
        <p:txBody>
          <a:bodyPr anchorCtr="0" anchor="t" bIns="91425" lIns="91425" spcFirstLastPara="1" rIns="91425" wrap="square" tIns="91425">
            <a:noAutofit/>
          </a:bodyPr>
          <a:lstStyle/>
          <a:p>
            <a:pPr indent="-330200" lvl="0" marL="457200">
              <a:spcBef>
                <a:spcPts val="0"/>
              </a:spcBef>
              <a:spcAft>
                <a:spcPts val="0"/>
              </a:spcAft>
              <a:buSzPts val="1600"/>
              <a:buChar char="●"/>
            </a:pPr>
            <a:r>
              <a:rPr lang="en" sz="1600"/>
              <a:t>YouTube API (Application Program Interface) </a:t>
            </a:r>
            <a:endParaRPr sz="1600"/>
          </a:p>
          <a:p>
            <a:pPr indent="-330200" lvl="0" marL="457200">
              <a:spcBef>
                <a:spcPts val="0"/>
              </a:spcBef>
              <a:spcAft>
                <a:spcPts val="0"/>
              </a:spcAft>
              <a:buSzPts val="1600"/>
              <a:buChar char="●"/>
            </a:pPr>
            <a:r>
              <a:rPr lang="en" sz="1600"/>
              <a:t>Real-time comments from videos</a:t>
            </a:r>
            <a:endParaRPr sz="1600"/>
          </a:p>
        </p:txBody>
      </p:sp>
      <p:pic>
        <p:nvPicPr>
          <p:cNvPr id="394" name="Google Shape;394;p20"/>
          <p:cNvPicPr preferRelativeResize="0"/>
          <p:nvPr/>
        </p:nvPicPr>
        <p:blipFill>
          <a:blip r:embed="rId3">
            <a:alphaModFix/>
          </a:blip>
          <a:stretch>
            <a:fillRect/>
          </a:stretch>
        </p:blipFill>
        <p:spPr>
          <a:xfrm>
            <a:off x="5202550" y="2660189"/>
            <a:ext cx="3799176" cy="2244161"/>
          </a:xfrm>
          <a:prstGeom prst="rect">
            <a:avLst/>
          </a:prstGeom>
          <a:noFill/>
          <a:ln>
            <a:noFill/>
          </a:ln>
        </p:spPr>
      </p:pic>
      <p:pic>
        <p:nvPicPr>
          <p:cNvPr id="395" name="Google Shape;395;p20"/>
          <p:cNvPicPr preferRelativeResize="0"/>
          <p:nvPr/>
        </p:nvPicPr>
        <p:blipFill>
          <a:blip r:embed="rId4">
            <a:alphaModFix/>
          </a:blip>
          <a:stretch>
            <a:fillRect/>
          </a:stretch>
        </p:blipFill>
        <p:spPr>
          <a:xfrm>
            <a:off x="571225" y="2474750"/>
            <a:ext cx="3799175" cy="2429600"/>
          </a:xfrm>
          <a:prstGeom prst="rect">
            <a:avLst/>
          </a:prstGeom>
          <a:noFill/>
          <a:ln>
            <a:noFill/>
          </a:ln>
        </p:spPr>
      </p:pic>
      <p:sp>
        <p:nvSpPr>
          <p:cNvPr id="396" name="Google Shape;396;p2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Google Shape;401;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Data Cleaning &amp; NLP</a:t>
            </a:r>
            <a:endParaRPr/>
          </a:p>
          <a:p>
            <a:pPr indent="0" lvl="0" marL="0">
              <a:spcBef>
                <a:spcPts val="0"/>
              </a:spcBef>
              <a:spcAft>
                <a:spcPts val="0"/>
              </a:spcAft>
              <a:buNone/>
            </a:pPr>
            <a:r>
              <a:rPr lang="en" sz="1100"/>
              <a:t>Cleaning up the data and performing Natural Language Processing on texts</a:t>
            </a:r>
            <a:endParaRPr sz="1100"/>
          </a:p>
        </p:txBody>
      </p:sp>
      <p:sp>
        <p:nvSpPr>
          <p:cNvPr id="402" name="Google Shape;402;p21"/>
          <p:cNvSpPr txBox="1"/>
          <p:nvPr>
            <p:ph idx="1" type="body"/>
          </p:nvPr>
        </p:nvSpPr>
        <p:spPr>
          <a:xfrm>
            <a:off x="887475" y="1428750"/>
            <a:ext cx="7446900" cy="3663900"/>
          </a:xfrm>
          <a:prstGeom prst="rect">
            <a:avLst/>
          </a:prstGeom>
        </p:spPr>
        <p:txBody>
          <a:bodyPr anchorCtr="0" anchor="t" bIns="91425" lIns="91425" spcFirstLastPara="1" rIns="91425" wrap="square" tIns="91425">
            <a:noAutofit/>
          </a:bodyPr>
          <a:lstStyle/>
          <a:p>
            <a:pPr indent="-330200" lvl="0" marL="457200" rtl="0">
              <a:lnSpc>
                <a:spcPct val="150000"/>
              </a:lnSpc>
              <a:spcBef>
                <a:spcPts val="0"/>
              </a:spcBef>
              <a:spcAft>
                <a:spcPts val="0"/>
              </a:spcAft>
              <a:buSzPts val="1600"/>
              <a:buChar char="●"/>
            </a:pPr>
            <a:r>
              <a:rPr lang="en" sz="1600"/>
              <a:t>Removing non-alphanumeric characters (ex: %, &amp;, *, $, #, @)</a:t>
            </a:r>
            <a:endParaRPr sz="1600"/>
          </a:p>
          <a:p>
            <a:pPr indent="-330200" lvl="0" marL="457200" rtl="0">
              <a:lnSpc>
                <a:spcPct val="150000"/>
              </a:lnSpc>
              <a:spcBef>
                <a:spcPts val="0"/>
              </a:spcBef>
              <a:spcAft>
                <a:spcPts val="0"/>
              </a:spcAft>
              <a:buSzPts val="1600"/>
              <a:buChar char="●"/>
            </a:pPr>
            <a:r>
              <a:rPr lang="en" sz="1600"/>
              <a:t>Natural Language Processing: </a:t>
            </a:r>
            <a:endParaRPr sz="1600"/>
          </a:p>
          <a:p>
            <a:pPr indent="-330200" lvl="1" marL="914400" rtl="0">
              <a:lnSpc>
                <a:spcPct val="150000"/>
              </a:lnSpc>
              <a:spcBef>
                <a:spcPts val="0"/>
              </a:spcBef>
              <a:spcAft>
                <a:spcPts val="0"/>
              </a:spcAft>
              <a:buSzPts val="1600"/>
              <a:buChar char="○"/>
            </a:pPr>
            <a:r>
              <a:rPr lang="en" sz="1600"/>
              <a:t>Removing stop words (ex: a, that, at, this)</a:t>
            </a:r>
            <a:endParaRPr sz="1600"/>
          </a:p>
          <a:p>
            <a:pPr indent="-330200" lvl="1" marL="914400" rtl="0">
              <a:lnSpc>
                <a:spcPct val="150000"/>
              </a:lnSpc>
              <a:spcBef>
                <a:spcPts val="0"/>
              </a:spcBef>
              <a:spcAft>
                <a:spcPts val="0"/>
              </a:spcAft>
              <a:buSzPts val="1600"/>
              <a:buChar char="○"/>
            </a:pPr>
            <a:r>
              <a:rPr lang="en" sz="1600"/>
              <a:t>Lemmatization</a:t>
            </a:r>
            <a:endParaRPr sz="1600"/>
          </a:p>
          <a:p>
            <a:pPr indent="-330200" lvl="1" marL="914400" rtl="0">
              <a:lnSpc>
                <a:spcPct val="150000"/>
              </a:lnSpc>
              <a:spcBef>
                <a:spcPts val="0"/>
              </a:spcBef>
              <a:spcAft>
                <a:spcPts val="0"/>
              </a:spcAft>
              <a:buSzPts val="1600"/>
              <a:buChar char="○"/>
            </a:pPr>
            <a:r>
              <a:rPr lang="en" sz="1600"/>
              <a:t>Stemming</a:t>
            </a:r>
            <a:endParaRPr sz="1600"/>
          </a:p>
          <a:p>
            <a:pPr indent="0" lvl="0" marL="457200" rtl="0">
              <a:lnSpc>
                <a:spcPct val="150000"/>
              </a:lnSpc>
              <a:spcBef>
                <a:spcPts val="0"/>
              </a:spcBef>
              <a:spcAft>
                <a:spcPts val="0"/>
              </a:spcAft>
              <a:buNone/>
            </a:pPr>
            <a:r>
              <a:t/>
            </a:r>
            <a:endParaRPr sz="1600"/>
          </a:p>
          <a:p>
            <a:pPr indent="-330200" lvl="0" marL="457200" rtl="0">
              <a:lnSpc>
                <a:spcPct val="150000"/>
              </a:lnSpc>
              <a:spcBef>
                <a:spcPts val="0"/>
              </a:spcBef>
              <a:spcAft>
                <a:spcPts val="0"/>
              </a:spcAft>
              <a:buSzPts val="1600"/>
              <a:buChar char="●"/>
            </a:pPr>
            <a:r>
              <a:rPr lang="en" sz="1600"/>
              <a:t>Data Transformations</a:t>
            </a:r>
            <a:endParaRPr sz="1600"/>
          </a:p>
          <a:p>
            <a:pPr indent="-330200" lvl="1" marL="914400" rtl="0">
              <a:lnSpc>
                <a:spcPct val="150000"/>
              </a:lnSpc>
              <a:spcBef>
                <a:spcPts val="0"/>
              </a:spcBef>
              <a:spcAft>
                <a:spcPts val="0"/>
              </a:spcAft>
              <a:buSzPts val="1600"/>
              <a:buChar char="○"/>
            </a:pPr>
            <a:r>
              <a:rPr lang="en" sz="1600"/>
              <a:t>N-grams</a:t>
            </a:r>
            <a:endParaRPr sz="1600"/>
          </a:p>
          <a:p>
            <a:pPr indent="-330200" lvl="1" marL="914400" rtl="0">
              <a:lnSpc>
                <a:spcPct val="150000"/>
              </a:lnSpc>
              <a:spcBef>
                <a:spcPts val="0"/>
              </a:spcBef>
              <a:spcAft>
                <a:spcPts val="0"/>
              </a:spcAft>
              <a:buSzPts val="1600"/>
              <a:buChar char="○"/>
            </a:pPr>
            <a:r>
              <a:rPr lang="en" sz="1600"/>
              <a:t>TF-IDF</a:t>
            </a:r>
            <a:endParaRPr sz="1600"/>
          </a:p>
          <a:p>
            <a:pPr indent="0" lvl="0" marL="457200" rtl="0">
              <a:lnSpc>
                <a:spcPct val="150000"/>
              </a:lnSpc>
              <a:spcBef>
                <a:spcPts val="0"/>
              </a:spcBef>
              <a:spcAft>
                <a:spcPts val="0"/>
              </a:spcAft>
              <a:buNone/>
            </a:pPr>
            <a:r>
              <a:t/>
            </a:r>
            <a:endParaRPr sz="1600"/>
          </a:p>
          <a:p>
            <a:pPr indent="0" lvl="0" marL="457200">
              <a:spcBef>
                <a:spcPts val="1600"/>
              </a:spcBef>
              <a:spcAft>
                <a:spcPts val="1600"/>
              </a:spcAft>
              <a:buNone/>
            </a:pPr>
            <a:r>
              <a:t/>
            </a:r>
            <a:endParaRPr sz="1600"/>
          </a:p>
        </p:txBody>
      </p:sp>
      <p:sp>
        <p:nvSpPr>
          <p:cNvPr id="403" name="Google Shape;403;p2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r>
              <a:rPr lang="en"/>
              <a:t>/22</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